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58" r:id="rId4"/>
    <p:sldId id="259" r:id="rId5"/>
    <p:sldId id="261" r:id="rId6"/>
    <p:sldId id="260" r:id="rId7"/>
    <p:sldId id="262" r:id="rId8"/>
    <p:sldId id="265" r:id="rId9"/>
    <p:sldId id="264" r:id="rId10"/>
    <p:sldId id="263" r:id="rId11"/>
  </p:sldIdLst>
  <p:sldSz cx="12192000" cy="6858000"/>
  <p:notesSz cx="6858000" cy="88915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01"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snapToGrid="0" showGuides="1">
      <p:cViewPr varScale="1">
        <p:scale>
          <a:sx n="112" d="100"/>
          <a:sy n="112" d="100"/>
        </p:scale>
        <p:origin x="96" y="68"/>
      </p:cViewPr>
      <p:guideLst>
        <p:guide orient="horz" pos="2184"/>
        <p:guide pos="3840"/>
      </p:guideLst>
    </p:cSldViewPr>
  </p:slideViewPr>
  <p:outlineViewPr>
    <p:cViewPr>
      <p:scale>
        <a:sx n="33" d="100"/>
        <a:sy n="33" d="100"/>
      </p:scale>
      <p:origin x="0" y="-9920"/>
    </p:cViewPr>
  </p:outlineViewPr>
  <p:notesTextViewPr>
    <p:cViewPr>
      <p:scale>
        <a:sx n="1" d="1"/>
        <a:sy n="1" d="1"/>
      </p:scale>
      <p:origin x="0" y="0"/>
    </p:cViewPr>
  </p:notesTextViewPr>
  <p:notesViewPr>
    <p:cSldViewPr snapToGrid="0" showGuides="1">
      <p:cViewPr varScale="1">
        <p:scale>
          <a:sx n="92" d="100"/>
          <a:sy n="92" d="100"/>
        </p:scale>
        <p:origin x="3260" y="64"/>
      </p:cViewPr>
      <p:guideLst>
        <p:guide orient="horz" pos="2801"/>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46123"/>
          </a:xfrm>
          <a:prstGeom prst="rect">
            <a:avLst/>
          </a:prstGeom>
        </p:spPr>
        <p:txBody>
          <a:bodyPr vert="horz" lIns="89991" tIns="44996" rIns="89991" bIns="44996" rtlCol="0"/>
          <a:lstStyle>
            <a:lvl1pPr algn="l">
              <a:defRPr sz="1200"/>
            </a:lvl1pPr>
          </a:lstStyle>
          <a:p>
            <a:endParaRPr lang="en-US"/>
          </a:p>
        </p:txBody>
      </p:sp>
      <p:sp>
        <p:nvSpPr>
          <p:cNvPr id="3" name="Date Placeholder 2"/>
          <p:cNvSpPr>
            <a:spLocks noGrp="1"/>
          </p:cNvSpPr>
          <p:nvPr>
            <p:ph type="dt" idx="1"/>
          </p:nvPr>
        </p:nvSpPr>
        <p:spPr>
          <a:xfrm>
            <a:off x="3884613" y="1"/>
            <a:ext cx="2971800" cy="446123"/>
          </a:xfrm>
          <a:prstGeom prst="rect">
            <a:avLst/>
          </a:prstGeom>
        </p:spPr>
        <p:txBody>
          <a:bodyPr vert="horz" lIns="89991" tIns="44996" rIns="89991" bIns="44996" rtlCol="0"/>
          <a:lstStyle>
            <a:lvl1pPr algn="r">
              <a:defRPr sz="1200"/>
            </a:lvl1pPr>
          </a:lstStyle>
          <a:p>
            <a:fld id="{8A9BC7C2-438D-46A4-9ABD-A0F8BFE59BEA}" type="datetimeFigureOut">
              <a:rPr lang="en-US" smtClean="0"/>
              <a:t>7/13/2023</a:t>
            </a:fld>
            <a:endParaRPr lang="en-US"/>
          </a:p>
        </p:txBody>
      </p:sp>
      <p:sp>
        <p:nvSpPr>
          <p:cNvPr id="4" name="Slide Image Placeholder 3"/>
          <p:cNvSpPr>
            <a:spLocks noGrp="1" noRot="1" noChangeAspect="1"/>
          </p:cNvSpPr>
          <p:nvPr>
            <p:ph type="sldImg" idx="2"/>
          </p:nvPr>
        </p:nvSpPr>
        <p:spPr>
          <a:xfrm>
            <a:off x="762000" y="1111250"/>
            <a:ext cx="5334000" cy="3000375"/>
          </a:xfrm>
          <a:prstGeom prst="rect">
            <a:avLst/>
          </a:prstGeom>
          <a:noFill/>
          <a:ln w="12700">
            <a:solidFill>
              <a:prstClr val="black"/>
            </a:solidFill>
          </a:ln>
        </p:spPr>
        <p:txBody>
          <a:bodyPr vert="horz" lIns="89991" tIns="44996" rIns="89991" bIns="44996" rtlCol="0" anchor="ctr"/>
          <a:lstStyle/>
          <a:p>
            <a:endParaRPr lang="en-US"/>
          </a:p>
        </p:txBody>
      </p:sp>
      <p:sp>
        <p:nvSpPr>
          <p:cNvPr id="5" name="Notes Placeholder 4"/>
          <p:cNvSpPr>
            <a:spLocks noGrp="1"/>
          </p:cNvSpPr>
          <p:nvPr>
            <p:ph type="body" sz="quarter" idx="3"/>
          </p:nvPr>
        </p:nvSpPr>
        <p:spPr>
          <a:xfrm>
            <a:off x="685800" y="4279077"/>
            <a:ext cx="5486400" cy="3501063"/>
          </a:xfrm>
          <a:prstGeom prst="rect">
            <a:avLst/>
          </a:prstGeom>
        </p:spPr>
        <p:txBody>
          <a:bodyPr vert="horz" lIns="89991" tIns="44996" rIns="89991" bIns="449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445466"/>
            <a:ext cx="2971800" cy="446122"/>
          </a:xfrm>
          <a:prstGeom prst="rect">
            <a:avLst/>
          </a:prstGeom>
        </p:spPr>
        <p:txBody>
          <a:bodyPr vert="horz" lIns="89991" tIns="44996" rIns="89991" bIns="44996"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445466"/>
            <a:ext cx="2971800" cy="446122"/>
          </a:xfrm>
          <a:prstGeom prst="rect">
            <a:avLst/>
          </a:prstGeom>
        </p:spPr>
        <p:txBody>
          <a:bodyPr vert="horz" lIns="89991" tIns="44996" rIns="89991" bIns="44996" rtlCol="0" anchor="b"/>
          <a:lstStyle>
            <a:lvl1pPr algn="r">
              <a:defRPr sz="1200"/>
            </a:lvl1pPr>
          </a:lstStyle>
          <a:p>
            <a:fld id="{90A82A16-545D-45E9-9550-C5FCC20280F6}" type="slidenum">
              <a:rPr lang="en-US" smtClean="0"/>
              <a:t>‹#›</a:t>
            </a:fld>
            <a:endParaRPr lang="en-US"/>
          </a:p>
        </p:txBody>
      </p:sp>
    </p:spTree>
    <p:extLst>
      <p:ext uri="{BB962C8B-B14F-4D97-AF65-F5344CB8AC3E}">
        <p14:creationId xmlns:p14="http://schemas.microsoft.com/office/powerpoint/2010/main" val="2105507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This is an early map. The stops are valid but some inter-day routes have changed: </a:t>
            </a:r>
          </a:p>
          <a:p>
            <a:pPr marL="224979" indent="-224979">
              <a:buAutoNum type="arabicPeriod"/>
            </a:pPr>
            <a:r>
              <a:rPr lang="en-US" sz="1300" dirty="0"/>
              <a:t>I am going to do a better job of bypassing Chicago.</a:t>
            </a:r>
          </a:p>
          <a:p>
            <a:pPr marL="224979" indent="-224979">
              <a:buAutoNum type="arabicPeriod"/>
            </a:pPr>
            <a:r>
              <a:rPr lang="en-US" sz="1300" dirty="0"/>
              <a:t>The route in western North Dakota and eastern Montana turns away from DN77 (this is a Manhattan routing)</a:t>
            </a:r>
          </a:p>
          <a:p>
            <a:pPr marL="224979" indent="-224979">
              <a:buAutoNum type="arabicPeriod"/>
            </a:pPr>
            <a:r>
              <a:rPr lang="en-US" sz="1300" dirty="0"/>
              <a:t>The route from Cashmere, WA to Portland stays east of the Cascades, routing through Yakima, WA and through the Columbia River Gorge.</a:t>
            </a:r>
          </a:p>
          <a:p>
            <a:pPr marL="224979" indent="-224979">
              <a:buAutoNum type="arabicPeriod"/>
            </a:pPr>
            <a:r>
              <a:rPr lang="en-US" sz="1300" dirty="0"/>
              <a:t>The route from Portland, OR to Ontario, OR is now further south.</a:t>
            </a:r>
          </a:p>
          <a:p>
            <a:pPr marL="224979" indent="-224979">
              <a:buAutoNum type="arabicPeriod"/>
            </a:pPr>
            <a:r>
              <a:rPr lang="en-US" sz="1300" dirty="0"/>
              <a:t>The segment between Cortez, CO and Clayton, NM now goes through Taos, NM.</a:t>
            </a:r>
          </a:p>
          <a:p>
            <a:r>
              <a:rPr lang="en-US" sz="1300" dirty="0"/>
              <a:t>I have wanted to close one bucket list for the last 30 years: drive through, touch down, stay/live in every one of the CONUS states.  This trip completes that quest by visiting North Dakota, Oklahoma, Louisiana, and Mississippi.  Additionally, for the past 6 years I have had a high curiosity for the Oklahoma Panhandle, the original “No Man’s Land”.</a:t>
            </a:r>
          </a:p>
        </p:txBody>
      </p:sp>
      <p:sp>
        <p:nvSpPr>
          <p:cNvPr id="4" name="Slide Number Placeholder 3"/>
          <p:cNvSpPr>
            <a:spLocks noGrp="1"/>
          </p:cNvSpPr>
          <p:nvPr>
            <p:ph type="sldNum" sz="quarter" idx="5"/>
          </p:nvPr>
        </p:nvSpPr>
        <p:spPr/>
        <p:txBody>
          <a:bodyPr/>
          <a:lstStyle/>
          <a:p>
            <a:fld id="{90A82A16-545D-45E9-9550-C5FCC20280F6}" type="slidenum">
              <a:rPr lang="en-US" smtClean="0"/>
              <a:t>1</a:t>
            </a:fld>
            <a:endParaRPr lang="en-US"/>
          </a:p>
        </p:txBody>
      </p:sp>
    </p:spTree>
    <p:extLst>
      <p:ext uri="{BB962C8B-B14F-4D97-AF65-F5344CB8AC3E}">
        <p14:creationId xmlns:p14="http://schemas.microsoft.com/office/powerpoint/2010/main" val="826997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dirty="0"/>
              <a:t>It </a:t>
            </a:r>
            <a:r>
              <a:rPr lang="en-US" sz="1700" dirty="0" err="1"/>
              <a:t>ain’t</a:t>
            </a:r>
            <a:r>
              <a:rPr lang="en-US" sz="1700" dirty="0"/>
              <a:t> over till it’s over.</a:t>
            </a:r>
          </a:p>
        </p:txBody>
      </p:sp>
      <p:sp>
        <p:nvSpPr>
          <p:cNvPr id="4" name="Slide Number Placeholder 3"/>
          <p:cNvSpPr>
            <a:spLocks noGrp="1"/>
          </p:cNvSpPr>
          <p:nvPr>
            <p:ph type="sldNum" sz="quarter" idx="5"/>
          </p:nvPr>
        </p:nvSpPr>
        <p:spPr/>
        <p:txBody>
          <a:bodyPr/>
          <a:lstStyle/>
          <a:p>
            <a:fld id="{90A82A16-545D-45E9-9550-C5FCC20280F6}" type="slidenum">
              <a:rPr lang="en-US" smtClean="0"/>
              <a:t>10</a:t>
            </a:fld>
            <a:endParaRPr lang="en-US"/>
          </a:p>
        </p:txBody>
      </p:sp>
    </p:spTree>
    <p:extLst>
      <p:ext uri="{BB962C8B-B14F-4D97-AF65-F5344CB8AC3E}">
        <p14:creationId xmlns:p14="http://schemas.microsoft.com/office/powerpoint/2010/main" val="1007769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4979" indent="-224979">
              <a:buAutoNum type="arabicPeriod"/>
            </a:pPr>
            <a:r>
              <a:rPr lang="en-US" sz="1500" dirty="0"/>
              <a:t>Safety over rules everything.  If I find that I cannot safely operate FT8 while rolling then I will stick to phone.</a:t>
            </a:r>
          </a:p>
          <a:p>
            <a:pPr marL="224979" indent="-224979">
              <a:buAutoNum type="arabicPeriod"/>
            </a:pPr>
            <a:r>
              <a:rPr lang="en-US" sz="1500" dirty="0"/>
              <a:t>Planned stops for photography are as important as getting off my seat and making my legs work.</a:t>
            </a:r>
          </a:p>
          <a:p>
            <a:pPr marL="224979" indent="-224979">
              <a:buAutoNum type="arabicPeriod"/>
            </a:pPr>
            <a:r>
              <a:rPr lang="en-US" sz="1500" dirty="0"/>
              <a:t>There will be no radio during family times which starts in Colfax WA on 7/29 and ends 8/8 when I leave Newberg, OR.  Note, I will operate on the 8/4 drive between Cashmere, WA and Newberg, OR.</a:t>
            </a:r>
          </a:p>
          <a:p>
            <a:pPr marL="224979" indent="-224979">
              <a:buAutoNum type="arabicPeriod"/>
            </a:pPr>
            <a:r>
              <a:rPr lang="en-US" sz="1500" dirty="0"/>
              <a:t>I don’t want this to be a chore so, goal #6 is pretty important.</a:t>
            </a:r>
          </a:p>
          <a:p>
            <a:endParaRPr lang="en-US" dirty="0"/>
          </a:p>
        </p:txBody>
      </p:sp>
      <p:sp>
        <p:nvSpPr>
          <p:cNvPr id="4" name="Slide Number Placeholder 3"/>
          <p:cNvSpPr>
            <a:spLocks noGrp="1"/>
          </p:cNvSpPr>
          <p:nvPr>
            <p:ph type="sldNum" sz="quarter" idx="5"/>
          </p:nvPr>
        </p:nvSpPr>
        <p:spPr/>
        <p:txBody>
          <a:bodyPr/>
          <a:lstStyle/>
          <a:p>
            <a:fld id="{90A82A16-545D-45E9-9550-C5FCC20280F6}" type="slidenum">
              <a:rPr lang="en-US" smtClean="0"/>
              <a:t>2</a:t>
            </a:fld>
            <a:endParaRPr lang="en-US"/>
          </a:p>
        </p:txBody>
      </p:sp>
    </p:spTree>
    <p:extLst>
      <p:ext uri="{BB962C8B-B14F-4D97-AF65-F5344CB8AC3E}">
        <p14:creationId xmlns:p14="http://schemas.microsoft.com/office/powerpoint/2010/main" val="3235688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What can I say?  I can only drive so far in a day.  Go ahead and ask about any one of the stops.</a:t>
            </a:r>
          </a:p>
          <a:p>
            <a:endParaRPr lang="en-US" dirty="0"/>
          </a:p>
          <a:p>
            <a:endParaRPr lang="en-US" dirty="0"/>
          </a:p>
        </p:txBody>
      </p:sp>
      <p:sp>
        <p:nvSpPr>
          <p:cNvPr id="4" name="Slide Number Placeholder 3"/>
          <p:cNvSpPr>
            <a:spLocks noGrp="1"/>
          </p:cNvSpPr>
          <p:nvPr>
            <p:ph type="sldNum" sz="quarter" idx="5"/>
          </p:nvPr>
        </p:nvSpPr>
        <p:spPr/>
        <p:txBody>
          <a:bodyPr/>
          <a:lstStyle/>
          <a:p>
            <a:fld id="{90A82A16-545D-45E9-9550-C5FCC20280F6}" type="slidenum">
              <a:rPr lang="en-US" smtClean="0"/>
              <a:t>3</a:t>
            </a:fld>
            <a:endParaRPr lang="en-US"/>
          </a:p>
        </p:txBody>
      </p:sp>
    </p:spTree>
    <p:extLst>
      <p:ext uri="{BB962C8B-B14F-4D97-AF65-F5344CB8AC3E}">
        <p14:creationId xmlns:p14="http://schemas.microsoft.com/office/powerpoint/2010/main" val="2877047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Same here, this is my bucket list.  </a:t>
            </a:r>
          </a:p>
          <a:p>
            <a:r>
              <a:rPr lang="en-US" sz="1500" dirty="0"/>
              <a:t>I always try to photo the Mississippi when I am outbound.</a:t>
            </a:r>
          </a:p>
          <a:p>
            <a:r>
              <a:rPr lang="en-US" sz="1500" dirty="0"/>
              <a:t>This country is so blessed with natural beauty and variety that I can’t help myself.  You need to go too.</a:t>
            </a:r>
          </a:p>
        </p:txBody>
      </p:sp>
      <p:sp>
        <p:nvSpPr>
          <p:cNvPr id="4" name="Slide Number Placeholder 3"/>
          <p:cNvSpPr>
            <a:spLocks noGrp="1"/>
          </p:cNvSpPr>
          <p:nvPr>
            <p:ph type="sldNum" sz="quarter" idx="5"/>
          </p:nvPr>
        </p:nvSpPr>
        <p:spPr/>
        <p:txBody>
          <a:bodyPr/>
          <a:lstStyle/>
          <a:p>
            <a:fld id="{90A82A16-545D-45E9-9550-C5FCC20280F6}" type="slidenum">
              <a:rPr lang="en-US" smtClean="0"/>
              <a:t>4</a:t>
            </a:fld>
            <a:endParaRPr lang="en-US"/>
          </a:p>
        </p:txBody>
      </p:sp>
    </p:spTree>
    <p:extLst>
      <p:ext uri="{BB962C8B-B14F-4D97-AF65-F5344CB8AC3E}">
        <p14:creationId xmlns:p14="http://schemas.microsoft.com/office/powerpoint/2010/main" val="2535918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dirty="0"/>
              <a:t>Ditto, just a list of all the states involved with this tour.</a:t>
            </a:r>
          </a:p>
        </p:txBody>
      </p:sp>
      <p:sp>
        <p:nvSpPr>
          <p:cNvPr id="4" name="Slide Number Placeholder 3"/>
          <p:cNvSpPr>
            <a:spLocks noGrp="1"/>
          </p:cNvSpPr>
          <p:nvPr>
            <p:ph type="sldNum" sz="quarter" idx="5"/>
          </p:nvPr>
        </p:nvSpPr>
        <p:spPr/>
        <p:txBody>
          <a:bodyPr/>
          <a:lstStyle/>
          <a:p>
            <a:fld id="{90A82A16-545D-45E9-9550-C5FCC20280F6}" type="slidenum">
              <a:rPr lang="en-US" smtClean="0"/>
              <a:t>5</a:t>
            </a:fld>
            <a:endParaRPr lang="en-US"/>
          </a:p>
        </p:txBody>
      </p:sp>
    </p:spTree>
    <p:extLst>
      <p:ext uri="{BB962C8B-B14F-4D97-AF65-F5344CB8AC3E}">
        <p14:creationId xmlns:p14="http://schemas.microsoft.com/office/powerpoint/2010/main" val="949539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dirty="0"/>
              <a:t>This is what most of you have an interest in.</a:t>
            </a:r>
          </a:p>
          <a:p>
            <a:r>
              <a:rPr lang="en-US" sz="1700" dirty="0"/>
              <a:t>The highlighted (48 teal) grids are ones I have worked from home.</a:t>
            </a:r>
          </a:p>
        </p:txBody>
      </p:sp>
      <p:sp>
        <p:nvSpPr>
          <p:cNvPr id="4" name="Slide Number Placeholder 3"/>
          <p:cNvSpPr>
            <a:spLocks noGrp="1"/>
          </p:cNvSpPr>
          <p:nvPr>
            <p:ph type="sldNum" sz="quarter" idx="5"/>
          </p:nvPr>
        </p:nvSpPr>
        <p:spPr/>
        <p:txBody>
          <a:bodyPr/>
          <a:lstStyle/>
          <a:p>
            <a:fld id="{90A82A16-545D-45E9-9550-C5FCC20280F6}" type="slidenum">
              <a:rPr lang="en-US" smtClean="0"/>
              <a:t>6</a:t>
            </a:fld>
            <a:endParaRPr lang="en-US"/>
          </a:p>
        </p:txBody>
      </p:sp>
    </p:spTree>
    <p:extLst>
      <p:ext uri="{BB962C8B-B14F-4D97-AF65-F5344CB8AC3E}">
        <p14:creationId xmlns:p14="http://schemas.microsoft.com/office/powerpoint/2010/main" val="3937442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dirty="0"/>
              <a:t>And this is how I will attempt to fill the bill.</a:t>
            </a:r>
          </a:p>
        </p:txBody>
      </p:sp>
      <p:sp>
        <p:nvSpPr>
          <p:cNvPr id="4" name="Slide Number Placeholder 3"/>
          <p:cNvSpPr>
            <a:spLocks noGrp="1"/>
          </p:cNvSpPr>
          <p:nvPr>
            <p:ph type="sldNum" sz="quarter" idx="5"/>
          </p:nvPr>
        </p:nvSpPr>
        <p:spPr/>
        <p:txBody>
          <a:bodyPr/>
          <a:lstStyle/>
          <a:p>
            <a:fld id="{90A82A16-545D-45E9-9550-C5FCC20280F6}" type="slidenum">
              <a:rPr lang="en-US" smtClean="0"/>
              <a:t>7</a:t>
            </a:fld>
            <a:endParaRPr lang="en-US"/>
          </a:p>
        </p:txBody>
      </p:sp>
    </p:spTree>
    <p:extLst>
      <p:ext uri="{BB962C8B-B14F-4D97-AF65-F5344CB8AC3E}">
        <p14:creationId xmlns:p14="http://schemas.microsoft.com/office/powerpoint/2010/main" val="3020962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dirty="0"/>
              <a:t>Here’s the ham radio discussion.</a:t>
            </a:r>
          </a:p>
        </p:txBody>
      </p:sp>
      <p:sp>
        <p:nvSpPr>
          <p:cNvPr id="4" name="Slide Number Placeholder 3"/>
          <p:cNvSpPr>
            <a:spLocks noGrp="1"/>
          </p:cNvSpPr>
          <p:nvPr>
            <p:ph type="sldNum" sz="quarter" idx="5"/>
          </p:nvPr>
        </p:nvSpPr>
        <p:spPr/>
        <p:txBody>
          <a:bodyPr/>
          <a:lstStyle/>
          <a:p>
            <a:fld id="{90A82A16-545D-45E9-9550-C5FCC20280F6}" type="slidenum">
              <a:rPr lang="en-US" smtClean="0"/>
              <a:t>8</a:t>
            </a:fld>
            <a:endParaRPr lang="en-US"/>
          </a:p>
        </p:txBody>
      </p:sp>
    </p:spTree>
    <p:extLst>
      <p:ext uri="{BB962C8B-B14F-4D97-AF65-F5344CB8AC3E}">
        <p14:creationId xmlns:p14="http://schemas.microsoft.com/office/powerpoint/2010/main" val="3826665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dirty="0"/>
              <a:t>Bringing many of the details together.</a:t>
            </a:r>
          </a:p>
        </p:txBody>
      </p:sp>
      <p:sp>
        <p:nvSpPr>
          <p:cNvPr id="4" name="Slide Number Placeholder 3"/>
          <p:cNvSpPr>
            <a:spLocks noGrp="1"/>
          </p:cNvSpPr>
          <p:nvPr>
            <p:ph type="sldNum" sz="quarter" idx="5"/>
          </p:nvPr>
        </p:nvSpPr>
        <p:spPr/>
        <p:txBody>
          <a:bodyPr/>
          <a:lstStyle/>
          <a:p>
            <a:fld id="{90A82A16-545D-45E9-9550-C5FCC20280F6}" type="slidenum">
              <a:rPr lang="en-US" smtClean="0"/>
              <a:t>9</a:t>
            </a:fld>
            <a:endParaRPr lang="en-US"/>
          </a:p>
        </p:txBody>
      </p:sp>
    </p:spTree>
    <p:extLst>
      <p:ext uri="{BB962C8B-B14F-4D97-AF65-F5344CB8AC3E}">
        <p14:creationId xmlns:p14="http://schemas.microsoft.com/office/powerpoint/2010/main" val="2002080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7A951D-C34D-49D9-9C12-9AEB6CF03CD8}"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21E7C-05F0-4362-B6FB-001C468B16BF}" type="slidenum">
              <a:rPr lang="en-US" smtClean="0"/>
              <a:t>‹#›</a:t>
            </a:fld>
            <a:endParaRPr lang="en-US"/>
          </a:p>
        </p:txBody>
      </p:sp>
    </p:spTree>
    <p:extLst>
      <p:ext uri="{BB962C8B-B14F-4D97-AF65-F5344CB8AC3E}">
        <p14:creationId xmlns:p14="http://schemas.microsoft.com/office/powerpoint/2010/main" val="490200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7A951D-C34D-49D9-9C12-9AEB6CF03CD8}"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21E7C-05F0-4362-B6FB-001C468B16BF}" type="slidenum">
              <a:rPr lang="en-US" smtClean="0"/>
              <a:t>‹#›</a:t>
            </a:fld>
            <a:endParaRPr lang="en-US"/>
          </a:p>
        </p:txBody>
      </p:sp>
    </p:spTree>
    <p:extLst>
      <p:ext uri="{BB962C8B-B14F-4D97-AF65-F5344CB8AC3E}">
        <p14:creationId xmlns:p14="http://schemas.microsoft.com/office/powerpoint/2010/main" val="2299689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67A951D-C34D-49D9-9C12-9AEB6CF03CD8}"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21E7C-05F0-4362-B6FB-001C468B16BF}" type="slidenum">
              <a:rPr lang="en-US" smtClean="0"/>
              <a:t>‹#›</a:t>
            </a:fld>
            <a:endParaRPr lang="en-US"/>
          </a:p>
        </p:txBody>
      </p:sp>
    </p:spTree>
    <p:extLst>
      <p:ext uri="{BB962C8B-B14F-4D97-AF65-F5344CB8AC3E}">
        <p14:creationId xmlns:p14="http://schemas.microsoft.com/office/powerpoint/2010/main" val="2297928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67A951D-C34D-49D9-9C12-9AEB6CF03CD8}"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21E7C-05F0-4362-B6FB-001C468B16BF}"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421988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7A951D-C34D-49D9-9C12-9AEB6CF03CD8}"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21E7C-05F0-4362-B6FB-001C468B16BF}" type="slidenum">
              <a:rPr lang="en-US" smtClean="0"/>
              <a:t>‹#›</a:t>
            </a:fld>
            <a:endParaRPr lang="en-US"/>
          </a:p>
        </p:txBody>
      </p:sp>
    </p:spTree>
    <p:extLst>
      <p:ext uri="{BB962C8B-B14F-4D97-AF65-F5344CB8AC3E}">
        <p14:creationId xmlns:p14="http://schemas.microsoft.com/office/powerpoint/2010/main" val="1733741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67A951D-C34D-49D9-9C12-9AEB6CF03CD8}" type="datetimeFigureOut">
              <a:rPr lang="en-US" smtClean="0"/>
              <a:t>7/13/2023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21E7C-05F0-4362-B6FB-001C468B16BF}" type="slidenum">
              <a:rPr lang="en-US" smtClean="0"/>
              <a:t>‹#›</a:t>
            </a:fld>
            <a:endParaRPr lang="en-US"/>
          </a:p>
        </p:txBody>
      </p:sp>
    </p:spTree>
    <p:extLst>
      <p:ext uri="{BB962C8B-B14F-4D97-AF65-F5344CB8AC3E}">
        <p14:creationId xmlns:p14="http://schemas.microsoft.com/office/powerpoint/2010/main" val="2016046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67A951D-C34D-49D9-9C12-9AEB6CF03CD8}" type="datetimeFigureOut">
              <a:rPr lang="en-US" smtClean="0"/>
              <a:t>7/13/2023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21E7C-05F0-4362-B6FB-001C468B16BF}" type="slidenum">
              <a:rPr lang="en-US" smtClean="0"/>
              <a:t>‹#›</a:t>
            </a:fld>
            <a:endParaRPr lang="en-US"/>
          </a:p>
        </p:txBody>
      </p:sp>
    </p:spTree>
    <p:extLst>
      <p:ext uri="{BB962C8B-B14F-4D97-AF65-F5344CB8AC3E}">
        <p14:creationId xmlns:p14="http://schemas.microsoft.com/office/powerpoint/2010/main" val="2032917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7A951D-C34D-49D9-9C12-9AEB6CF03CD8}"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21E7C-05F0-4362-B6FB-001C468B16BF}" type="slidenum">
              <a:rPr lang="en-US" smtClean="0"/>
              <a:t>‹#›</a:t>
            </a:fld>
            <a:endParaRPr lang="en-US"/>
          </a:p>
        </p:txBody>
      </p:sp>
    </p:spTree>
    <p:extLst>
      <p:ext uri="{BB962C8B-B14F-4D97-AF65-F5344CB8AC3E}">
        <p14:creationId xmlns:p14="http://schemas.microsoft.com/office/powerpoint/2010/main" val="3904357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7A951D-C34D-49D9-9C12-9AEB6CF03CD8}"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21E7C-05F0-4362-B6FB-001C468B16BF}" type="slidenum">
              <a:rPr lang="en-US" smtClean="0"/>
              <a:t>‹#›</a:t>
            </a:fld>
            <a:endParaRPr lang="en-US"/>
          </a:p>
        </p:txBody>
      </p:sp>
    </p:spTree>
    <p:extLst>
      <p:ext uri="{BB962C8B-B14F-4D97-AF65-F5344CB8AC3E}">
        <p14:creationId xmlns:p14="http://schemas.microsoft.com/office/powerpoint/2010/main" val="75482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67A951D-C34D-49D9-9C12-9AEB6CF03CD8}"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21E7C-05F0-4362-B6FB-001C468B16BF}" type="slidenum">
              <a:rPr lang="en-US" smtClean="0"/>
              <a:t>‹#›</a:t>
            </a:fld>
            <a:endParaRPr lang="en-US"/>
          </a:p>
        </p:txBody>
      </p:sp>
    </p:spTree>
    <p:extLst>
      <p:ext uri="{BB962C8B-B14F-4D97-AF65-F5344CB8AC3E}">
        <p14:creationId xmlns:p14="http://schemas.microsoft.com/office/powerpoint/2010/main" val="1797098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7A951D-C34D-49D9-9C12-9AEB6CF03CD8}"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21E7C-05F0-4362-B6FB-001C468B16BF}" type="slidenum">
              <a:rPr lang="en-US" smtClean="0"/>
              <a:t>‹#›</a:t>
            </a:fld>
            <a:endParaRPr lang="en-US"/>
          </a:p>
        </p:txBody>
      </p:sp>
    </p:spTree>
    <p:extLst>
      <p:ext uri="{BB962C8B-B14F-4D97-AF65-F5344CB8AC3E}">
        <p14:creationId xmlns:p14="http://schemas.microsoft.com/office/powerpoint/2010/main" val="4240412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7A951D-C34D-49D9-9C12-9AEB6CF03CD8}"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21E7C-05F0-4362-B6FB-001C468B16BF}" type="slidenum">
              <a:rPr lang="en-US" smtClean="0"/>
              <a:t>‹#›</a:t>
            </a:fld>
            <a:endParaRPr lang="en-US"/>
          </a:p>
        </p:txBody>
      </p:sp>
    </p:spTree>
    <p:extLst>
      <p:ext uri="{BB962C8B-B14F-4D97-AF65-F5344CB8AC3E}">
        <p14:creationId xmlns:p14="http://schemas.microsoft.com/office/powerpoint/2010/main" val="623288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7A951D-C34D-49D9-9C12-9AEB6CF03CD8}" type="datetimeFigureOut">
              <a:rPr lang="en-US" smtClean="0"/>
              <a:t>7/13/2023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521E7C-05F0-4362-B6FB-001C468B16BF}" type="slidenum">
              <a:rPr lang="en-US" smtClean="0"/>
              <a:t>‹#›</a:t>
            </a:fld>
            <a:endParaRPr lang="en-US"/>
          </a:p>
        </p:txBody>
      </p:sp>
    </p:spTree>
    <p:extLst>
      <p:ext uri="{BB962C8B-B14F-4D97-AF65-F5344CB8AC3E}">
        <p14:creationId xmlns:p14="http://schemas.microsoft.com/office/powerpoint/2010/main" val="4106916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67A951D-C34D-49D9-9C12-9AEB6CF03CD8}" type="datetimeFigureOut">
              <a:rPr lang="en-US" smtClean="0"/>
              <a:t>7/13/2023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4521E7C-05F0-4362-B6FB-001C468B16BF}" type="slidenum">
              <a:rPr lang="en-US" smtClean="0"/>
              <a:t>‹#›</a:t>
            </a:fld>
            <a:endParaRPr lang="en-US"/>
          </a:p>
        </p:txBody>
      </p:sp>
    </p:spTree>
    <p:extLst>
      <p:ext uri="{BB962C8B-B14F-4D97-AF65-F5344CB8AC3E}">
        <p14:creationId xmlns:p14="http://schemas.microsoft.com/office/powerpoint/2010/main" val="4209057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67A951D-C34D-49D9-9C12-9AEB6CF03CD8}" type="datetimeFigureOut">
              <a:rPr lang="en-US" smtClean="0"/>
              <a:t>7/13/2023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4521E7C-05F0-4362-B6FB-001C468B16BF}" type="slidenum">
              <a:rPr lang="en-US" smtClean="0"/>
              <a:t>‹#›</a:t>
            </a:fld>
            <a:endParaRPr lang="en-US"/>
          </a:p>
        </p:txBody>
      </p:sp>
    </p:spTree>
    <p:extLst>
      <p:ext uri="{BB962C8B-B14F-4D97-AF65-F5344CB8AC3E}">
        <p14:creationId xmlns:p14="http://schemas.microsoft.com/office/powerpoint/2010/main" val="1785228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967A951D-C34D-49D9-9C12-9AEB6CF03CD8}" type="datetimeFigureOut">
              <a:rPr lang="en-US" smtClean="0"/>
              <a:t>7/13/2023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4521E7C-05F0-4362-B6FB-001C468B16BF}" type="slidenum">
              <a:rPr lang="en-US" smtClean="0"/>
              <a:t>‹#›</a:t>
            </a:fld>
            <a:endParaRPr lang="en-US"/>
          </a:p>
        </p:txBody>
      </p:sp>
    </p:spTree>
    <p:extLst>
      <p:ext uri="{BB962C8B-B14F-4D97-AF65-F5344CB8AC3E}">
        <p14:creationId xmlns:p14="http://schemas.microsoft.com/office/powerpoint/2010/main" val="2293892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7A951D-C34D-49D9-9C12-9AEB6CF03CD8}"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21E7C-05F0-4362-B6FB-001C468B16BF}" type="slidenum">
              <a:rPr lang="en-US" smtClean="0"/>
              <a:t>‹#›</a:t>
            </a:fld>
            <a:endParaRPr lang="en-US"/>
          </a:p>
        </p:txBody>
      </p:sp>
    </p:spTree>
    <p:extLst>
      <p:ext uri="{BB962C8B-B14F-4D97-AF65-F5344CB8AC3E}">
        <p14:creationId xmlns:p14="http://schemas.microsoft.com/office/powerpoint/2010/main" val="2435494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67A951D-C34D-49D9-9C12-9AEB6CF03CD8}" type="datetimeFigureOut">
              <a:rPr lang="en-US" smtClean="0"/>
              <a:t>7/13/2023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4521E7C-05F0-4362-B6FB-001C468B16BF}" type="slidenum">
              <a:rPr lang="en-US" smtClean="0"/>
              <a:t>‹#›</a:t>
            </a:fld>
            <a:endParaRPr lang="en-US"/>
          </a:p>
        </p:txBody>
      </p:sp>
    </p:spTree>
    <p:extLst>
      <p:ext uri="{BB962C8B-B14F-4D97-AF65-F5344CB8AC3E}">
        <p14:creationId xmlns:p14="http://schemas.microsoft.com/office/powerpoint/2010/main" val="285073867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A3D351-6808-6BE7-3B19-7E3CE140CF51}"/>
              </a:ext>
            </a:extLst>
          </p:cNvPr>
          <p:cNvPicPr>
            <a:picLocks noChangeAspect="1"/>
          </p:cNvPicPr>
          <p:nvPr/>
        </p:nvPicPr>
        <p:blipFill>
          <a:blip r:embed="rId3"/>
          <a:stretch>
            <a:fillRect/>
          </a:stretch>
        </p:blipFill>
        <p:spPr>
          <a:xfrm>
            <a:off x="0" y="469731"/>
            <a:ext cx="12192000" cy="5994737"/>
          </a:xfrm>
          <a:prstGeom prst="rect">
            <a:avLst/>
          </a:prstGeom>
        </p:spPr>
      </p:pic>
      <p:sp>
        <p:nvSpPr>
          <p:cNvPr id="2" name="Title 1">
            <a:extLst>
              <a:ext uri="{FF2B5EF4-FFF2-40B4-BE49-F238E27FC236}">
                <a16:creationId xmlns:a16="http://schemas.microsoft.com/office/drawing/2014/main" id="{318341B2-BB8F-D847-935E-BDF6DB614951}"/>
              </a:ext>
            </a:extLst>
          </p:cNvPr>
          <p:cNvSpPr>
            <a:spLocks noGrp="1"/>
          </p:cNvSpPr>
          <p:nvPr>
            <p:ph type="ctrTitle"/>
          </p:nvPr>
        </p:nvSpPr>
        <p:spPr>
          <a:xfrm>
            <a:off x="4020075" y="2506134"/>
            <a:ext cx="4676885" cy="1207834"/>
          </a:xfrm>
        </p:spPr>
        <p:txBody>
          <a:bodyPr/>
          <a:lstStyle/>
          <a:p>
            <a:r>
              <a:rPr lang="en-US" dirty="0">
                <a:solidFill>
                  <a:schemeClr val="bg1"/>
                </a:solidFill>
                <a:latin typeface="Britannic Bold" panose="020B0903060703020204" pitchFamily="34" charset="0"/>
              </a:rPr>
              <a:t>K3FR/R</a:t>
            </a:r>
            <a:r>
              <a:rPr lang="en-US" dirty="0">
                <a:solidFill>
                  <a:schemeClr val="bg1"/>
                </a:solidFill>
              </a:rPr>
              <a:t> </a:t>
            </a:r>
            <a:r>
              <a:rPr lang="en-US" sz="3600" b="1" dirty="0">
                <a:solidFill>
                  <a:schemeClr val="bg1"/>
                </a:solidFill>
              </a:rPr>
              <a:t>2023</a:t>
            </a:r>
          </a:p>
        </p:txBody>
      </p:sp>
      <p:sp>
        <p:nvSpPr>
          <p:cNvPr id="3" name="Subtitle 2">
            <a:extLst>
              <a:ext uri="{FF2B5EF4-FFF2-40B4-BE49-F238E27FC236}">
                <a16:creationId xmlns:a16="http://schemas.microsoft.com/office/drawing/2014/main" id="{EF1C1694-9D7E-707A-8B99-F8F693CB95B1}"/>
              </a:ext>
            </a:extLst>
          </p:cNvPr>
          <p:cNvSpPr>
            <a:spLocks noGrp="1"/>
          </p:cNvSpPr>
          <p:nvPr>
            <p:ph type="subTitle" idx="1"/>
          </p:nvPr>
        </p:nvSpPr>
        <p:spPr>
          <a:xfrm>
            <a:off x="5774368" y="3826382"/>
            <a:ext cx="4880085" cy="861420"/>
          </a:xfrm>
        </p:spPr>
        <p:txBody>
          <a:bodyPr/>
          <a:lstStyle/>
          <a:p>
            <a:r>
              <a:rPr lang="en-US" b="1" dirty="0">
                <a:solidFill>
                  <a:schemeClr val="bg1"/>
                </a:solidFill>
              </a:rPr>
              <a:t>A Cross-Country Driving Tour </a:t>
            </a:r>
          </a:p>
          <a:p>
            <a:r>
              <a:rPr lang="en-US" b="1" dirty="0">
                <a:solidFill>
                  <a:schemeClr val="bg1"/>
                </a:solidFill>
              </a:rPr>
              <a:t>with a camera and a ham radio</a:t>
            </a:r>
          </a:p>
        </p:txBody>
      </p:sp>
      <p:sp>
        <p:nvSpPr>
          <p:cNvPr id="7" name="Oval 6">
            <a:extLst>
              <a:ext uri="{FF2B5EF4-FFF2-40B4-BE49-F238E27FC236}">
                <a16:creationId xmlns:a16="http://schemas.microsoft.com/office/drawing/2014/main" id="{D27C2756-5DAB-F874-65EB-40EE98C075BA}"/>
              </a:ext>
            </a:extLst>
          </p:cNvPr>
          <p:cNvSpPr/>
          <p:nvPr/>
        </p:nvSpPr>
        <p:spPr>
          <a:xfrm>
            <a:off x="8119583" y="1985855"/>
            <a:ext cx="189653" cy="17883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0F0BB9C-F320-72B3-8D84-B27F3516E7A9}"/>
              </a:ext>
            </a:extLst>
          </p:cNvPr>
          <p:cNvSpPr/>
          <p:nvPr/>
        </p:nvSpPr>
        <p:spPr>
          <a:xfrm>
            <a:off x="1557867" y="1514494"/>
            <a:ext cx="189653" cy="17883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2136CBB-0187-F5FC-A1AF-022154E6913B}"/>
              </a:ext>
            </a:extLst>
          </p:cNvPr>
          <p:cNvSpPr/>
          <p:nvPr/>
        </p:nvSpPr>
        <p:spPr>
          <a:xfrm>
            <a:off x="1056641" y="1016000"/>
            <a:ext cx="189653" cy="17883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75DE37D-EC13-4B63-16D9-BBFF79EE54A7}"/>
              </a:ext>
            </a:extLst>
          </p:cNvPr>
          <p:cNvSpPr/>
          <p:nvPr/>
        </p:nvSpPr>
        <p:spPr>
          <a:xfrm>
            <a:off x="463973" y="1807016"/>
            <a:ext cx="189653" cy="17883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808596-C6EF-809C-2ADF-086D43A2F2EC}"/>
              </a:ext>
            </a:extLst>
          </p:cNvPr>
          <p:cNvSpPr/>
          <p:nvPr/>
        </p:nvSpPr>
        <p:spPr>
          <a:xfrm>
            <a:off x="3495040" y="1693333"/>
            <a:ext cx="189653" cy="17883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4F9662E-879A-02D2-3A5D-164574511A5F}"/>
              </a:ext>
            </a:extLst>
          </p:cNvPr>
          <p:cNvSpPr/>
          <p:nvPr/>
        </p:nvSpPr>
        <p:spPr>
          <a:xfrm>
            <a:off x="5906347" y="1268962"/>
            <a:ext cx="189653" cy="17883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5E9DEFB-7F91-EA4A-BD93-1A9131B3FA91}"/>
              </a:ext>
            </a:extLst>
          </p:cNvPr>
          <p:cNvSpPr/>
          <p:nvPr/>
        </p:nvSpPr>
        <p:spPr>
          <a:xfrm>
            <a:off x="10078720" y="2839594"/>
            <a:ext cx="189653" cy="17883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D03D119-C241-4220-7264-D9BB5CF477D2}"/>
              </a:ext>
            </a:extLst>
          </p:cNvPr>
          <p:cNvSpPr/>
          <p:nvPr/>
        </p:nvSpPr>
        <p:spPr>
          <a:xfrm>
            <a:off x="1832187" y="1268962"/>
            <a:ext cx="189653" cy="17883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0B849CA-82FE-FC2B-77A4-EA284BE82285}"/>
              </a:ext>
            </a:extLst>
          </p:cNvPr>
          <p:cNvSpPr/>
          <p:nvPr/>
        </p:nvSpPr>
        <p:spPr>
          <a:xfrm>
            <a:off x="3217334" y="3535129"/>
            <a:ext cx="189653" cy="17883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CF94F9B-F01C-53B8-D76F-D79D07E9ACC7}"/>
              </a:ext>
            </a:extLst>
          </p:cNvPr>
          <p:cNvSpPr/>
          <p:nvPr/>
        </p:nvSpPr>
        <p:spPr>
          <a:xfrm>
            <a:off x="3979334" y="4378961"/>
            <a:ext cx="189653" cy="17883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98B8122-B96E-784C-A999-6B28CC8F7821}"/>
              </a:ext>
            </a:extLst>
          </p:cNvPr>
          <p:cNvSpPr/>
          <p:nvPr/>
        </p:nvSpPr>
        <p:spPr>
          <a:xfrm>
            <a:off x="1927013" y="2294794"/>
            <a:ext cx="189653" cy="17883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55FDABD-78A9-BCDF-A2EF-7641C1A544E6}"/>
              </a:ext>
            </a:extLst>
          </p:cNvPr>
          <p:cNvSpPr/>
          <p:nvPr/>
        </p:nvSpPr>
        <p:spPr>
          <a:xfrm>
            <a:off x="11555307" y="3955627"/>
            <a:ext cx="189653" cy="17883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4184F39-FAFD-1268-F43B-5E720EC0FA10}"/>
              </a:ext>
            </a:extLst>
          </p:cNvPr>
          <p:cNvSpPr/>
          <p:nvPr/>
        </p:nvSpPr>
        <p:spPr>
          <a:xfrm>
            <a:off x="9411547" y="4731173"/>
            <a:ext cx="189653" cy="17883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4290C31-DC01-FC74-FBBE-75AC533C6CB8}"/>
              </a:ext>
            </a:extLst>
          </p:cNvPr>
          <p:cNvSpPr/>
          <p:nvPr/>
        </p:nvSpPr>
        <p:spPr>
          <a:xfrm>
            <a:off x="8466667" y="5811520"/>
            <a:ext cx="189653" cy="17883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B9903C8-E3CA-BA5F-A470-5C04782E9D4B}"/>
              </a:ext>
            </a:extLst>
          </p:cNvPr>
          <p:cNvSpPr/>
          <p:nvPr/>
        </p:nvSpPr>
        <p:spPr>
          <a:xfrm>
            <a:off x="7095066" y="5096934"/>
            <a:ext cx="189653" cy="17883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0720303-D288-3A3E-2091-A0048BC8D0B6}"/>
              </a:ext>
            </a:extLst>
          </p:cNvPr>
          <p:cNvSpPr/>
          <p:nvPr/>
        </p:nvSpPr>
        <p:spPr>
          <a:xfrm>
            <a:off x="5303520" y="4653280"/>
            <a:ext cx="189653" cy="17883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9019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97DF4-6447-1DB6-FB15-3AC68D2570A3}"/>
              </a:ext>
            </a:extLst>
          </p:cNvPr>
          <p:cNvSpPr>
            <a:spLocks noGrp="1"/>
          </p:cNvSpPr>
          <p:nvPr>
            <p:ph type="title"/>
          </p:nvPr>
        </p:nvSpPr>
        <p:spPr/>
        <p:txBody>
          <a:bodyPr/>
          <a:lstStyle/>
          <a:p>
            <a:r>
              <a:rPr lang="en-US" dirty="0"/>
              <a:t>By now there should be no questions.</a:t>
            </a:r>
          </a:p>
        </p:txBody>
      </p:sp>
      <p:sp>
        <p:nvSpPr>
          <p:cNvPr id="3" name="Text Placeholder 2">
            <a:extLst>
              <a:ext uri="{FF2B5EF4-FFF2-40B4-BE49-F238E27FC236}">
                <a16:creationId xmlns:a16="http://schemas.microsoft.com/office/drawing/2014/main" id="{D4475743-CC25-D6B7-94A8-EE2843C27428}"/>
              </a:ext>
            </a:extLst>
          </p:cNvPr>
          <p:cNvSpPr>
            <a:spLocks noGrp="1"/>
          </p:cNvSpPr>
          <p:nvPr>
            <p:ph type="body" idx="1"/>
          </p:nvPr>
        </p:nvSpPr>
        <p:spPr>
          <a:xfrm>
            <a:off x="1154955" y="4777380"/>
            <a:ext cx="8825658" cy="860400"/>
          </a:xfrm>
        </p:spPr>
        <p:txBody>
          <a:bodyPr/>
          <a:lstStyle/>
          <a:p>
            <a:r>
              <a:rPr lang="en-US" dirty="0"/>
              <a:t> See you on the air</a:t>
            </a:r>
          </a:p>
        </p:txBody>
      </p:sp>
    </p:spTree>
    <p:extLst>
      <p:ext uri="{BB962C8B-B14F-4D97-AF65-F5344CB8AC3E}">
        <p14:creationId xmlns:p14="http://schemas.microsoft.com/office/powerpoint/2010/main" val="3081014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F615C-E32B-4161-D1E6-6D8DD0356497}"/>
              </a:ext>
            </a:extLst>
          </p:cNvPr>
          <p:cNvSpPr>
            <a:spLocks noGrp="1"/>
          </p:cNvSpPr>
          <p:nvPr>
            <p:ph type="title"/>
          </p:nvPr>
        </p:nvSpPr>
        <p:spPr/>
        <p:txBody>
          <a:bodyPr/>
          <a:lstStyle/>
          <a:p>
            <a:r>
              <a:rPr lang="en-US" dirty="0"/>
              <a:t>Tour Goals</a:t>
            </a:r>
          </a:p>
        </p:txBody>
      </p:sp>
      <p:sp>
        <p:nvSpPr>
          <p:cNvPr id="3" name="Content Placeholder 2">
            <a:extLst>
              <a:ext uri="{FF2B5EF4-FFF2-40B4-BE49-F238E27FC236}">
                <a16:creationId xmlns:a16="http://schemas.microsoft.com/office/drawing/2014/main" id="{59CC7BD8-04CF-C659-CD5A-3B25309B9268}"/>
              </a:ext>
            </a:extLst>
          </p:cNvPr>
          <p:cNvSpPr>
            <a:spLocks noGrp="1"/>
          </p:cNvSpPr>
          <p:nvPr>
            <p:ph idx="1"/>
          </p:nvPr>
        </p:nvSpPr>
        <p:spPr/>
        <p:txBody>
          <a:bodyPr>
            <a:normAutofit lnSpcReduction="10000"/>
          </a:bodyPr>
          <a:lstStyle/>
          <a:p>
            <a:r>
              <a:rPr lang="en-US" dirty="0"/>
              <a:t>Safety – Is there anything else that belongs here?</a:t>
            </a:r>
          </a:p>
          <a:p>
            <a:r>
              <a:rPr lang="en-US" dirty="0"/>
              <a:t>Family – These guys haven’t seen me in 3 years and who knows when the next time will be.  I hope you understand that they have priority.</a:t>
            </a:r>
          </a:p>
          <a:p>
            <a:r>
              <a:rPr lang="en-US" dirty="0"/>
              <a:t>Sightseeing – There’s still a lot of the West that I haven’t seen and I will say that you should try to do this too.</a:t>
            </a:r>
          </a:p>
          <a:p>
            <a:r>
              <a:rPr lang="en-US" dirty="0"/>
              <a:t>Photo and text journaling – This tour would be less valuable without recording and sharing my experiences, the 2020 trip proved it.</a:t>
            </a:r>
          </a:p>
          <a:p>
            <a:r>
              <a:rPr lang="en-US" dirty="0"/>
              <a:t>Provide some FFMA grids on 6 Meters – I will be going through a lot of grids that I haven’t worked, maybe there are others needing these QSOs.</a:t>
            </a:r>
          </a:p>
          <a:p>
            <a:r>
              <a:rPr lang="en-US" dirty="0"/>
              <a:t>Have FUN – Does this belong up top?</a:t>
            </a:r>
          </a:p>
        </p:txBody>
      </p:sp>
    </p:spTree>
    <p:extLst>
      <p:ext uri="{BB962C8B-B14F-4D97-AF65-F5344CB8AC3E}">
        <p14:creationId xmlns:p14="http://schemas.microsoft.com/office/powerpoint/2010/main" val="4227540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E0E47-3424-BC59-6A58-C7A4F8BCAE61}"/>
              </a:ext>
            </a:extLst>
          </p:cNvPr>
          <p:cNvSpPr>
            <a:spLocks noGrp="1"/>
          </p:cNvSpPr>
          <p:nvPr>
            <p:ph type="title"/>
          </p:nvPr>
        </p:nvSpPr>
        <p:spPr/>
        <p:txBody>
          <a:bodyPr/>
          <a:lstStyle/>
          <a:p>
            <a:r>
              <a:rPr lang="en-US" dirty="0"/>
              <a:t>Stop List</a:t>
            </a:r>
          </a:p>
        </p:txBody>
      </p:sp>
      <p:sp>
        <p:nvSpPr>
          <p:cNvPr id="7" name="Content Placeholder 6">
            <a:extLst>
              <a:ext uri="{FF2B5EF4-FFF2-40B4-BE49-F238E27FC236}">
                <a16:creationId xmlns:a16="http://schemas.microsoft.com/office/drawing/2014/main" id="{E8902417-6889-B72F-387F-AD7BAA7251C0}"/>
              </a:ext>
            </a:extLst>
          </p:cNvPr>
          <p:cNvSpPr>
            <a:spLocks noGrp="1"/>
          </p:cNvSpPr>
          <p:nvPr>
            <p:ph sz="half" idx="1"/>
          </p:nvPr>
        </p:nvSpPr>
        <p:spPr/>
        <p:txBody>
          <a:bodyPr/>
          <a:lstStyle/>
          <a:p>
            <a:r>
              <a:rPr lang="en-US" dirty="0"/>
              <a:t>Plymouth TWP, MI</a:t>
            </a:r>
          </a:p>
          <a:p>
            <a:r>
              <a:rPr lang="en-US" dirty="0"/>
              <a:t>Eau Claire, WI</a:t>
            </a:r>
          </a:p>
          <a:p>
            <a:r>
              <a:rPr lang="en-US" dirty="0"/>
              <a:t>Bismarck, ND</a:t>
            </a:r>
          </a:p>
          <a:p>
            <a:r>
              <a:rPr lang="en-US" dirty="0"/>
              <a:t>Livingston, MT</a:t>
            </a:r>
          </a:p>
          <a:p>
            <a:r>
              <a:rPr lang="en-US" dirty="0"/>
              <a:t>Colfax, WA</a:t>
            </a:r>
          </a:p>
          <a:p>
            <a:r>
              <a:rPr lang="en-US" dirty="0"/>
              <a:t>Walla Walla, WA</a:t>
            </a:r>
          </a:p>
          <a:p>
            <a:r>
              <a:rPr lang="en-US" dirty="0"/>
              <a:t>Cashmere, WA</a:t>
            </a:r>
          </a:p>
          <a:p>
            <a:r>
              <a:rPr lang="en-US" dirty="0"/>
              <a:t>Newberg, OR</a:t>
            </a:r>
          </a:p>
          <a:p>
            <a:endParaRPr lang="en-US" dirty="0"/>
          </a:p>
        </p:txBody>
      </p:sp>
      <p:sp>
        <p:nvSpPr>
          <p:cNvPr id="8" name="Content Placeholder 7">
            <a:extLst>
              <a:ext uri="{FF2B5EF4-FFF2-40B4-BE49-F238E27FC236}">
                <a16:creationId xmlns:a16="http://schemas.microsoft.com/office/drawing/2014/main" id="{4D171303-CE8E-373D-A362-9D1A3119D8F9}"/>
              </a:ext>
            </a:extLst>
          </p:cNvPr>
          <p:cNvSpPr>
            <a:spLocks noGrp="1"/>
          </p:cNvSpPr>
          <p:nvPr>
            <p:ph sz="half" idx="2"/>
          </p:nvPr>
        </p:nvSpPr>
        <p:spPr/>
        <p:txBody>
          <a:bodyPr/>
          <a:lstStyle/>
          <a:p>
            <a:r>
              <a:rPr lang="en-US" dirty="0"/>
              <a:t>Ontario, OR</a:t>
            </a:r>
          </a:p>
          <a:p>
            <a:r>
              <a:rPr lang="en-US" dirty="0"/>
              <a:t>Spanish Fork, UT</a:t>
            </a:r>
          </a:p>
          <a:p>
            <a:r>
              <a:rPr lang="en-US" dirty="0"/>
              <a:t>Cortez, CO</a:t>
            </a:r>
          </a:p>
          <a:p>
            <a:r>
              <a:rPr lang="en-US" dirty="0"/>
              <a:t>Clayton, NM</a:t>
            </a:r>
          </a:p>
          <a:p>
            <a:r>
              <a:rPr lang="en-US" dirty="0"/>
              <a:t>McAlester, OK</a:t>
            </a:r>
          </a:p>
          <a:p>
            <a:r>
              <a:rPr lang="en-US" dirty="0"/>
              <a:t>Ridgeland, MS</a:t>
            </a:r>
          </a:p>
          <a:p>
            <a:r>
              <a:rPr lang="en-US" dirty="0"/>
              <a:t>Lebanon, TN</a:t>
            </a:r>
          </a:p>
          <a:p>
            <a:r>
              <a:rPr lang="en-US" dirty="0"/>
              <a:t>Manassas, VA</a:t>
            </a:r>
          </a:p>
        </p:txBody>
      </p:sp>
      <p:sp>
        <p:nvSpPr>
          <p:cNvPr id="9" name="TextBox 8">
            <a:extLst>
              <a:ext uri="{FF2B5EF4-FFF2-40B4-BE49-F238E27FC236}">
                <a16:creationId xmlns:a16="http://schemas.microsoft.com/office/drawing/2014/main" id="{2762F3A0-41FA-D06A-4618-0B3CB68B9A35}"/>
              </a:ext>
            </a:extLst>
          </p:cNvPr>
          <p:cNvSpPr txBox="1"/>
          <p:nvPr/>
        </p:nvSpPr>
        <p:spPr>
          <a:xfrm>
            <a:off x="2824483" y="5648964"/>
            <a:ext cx="6563360" cy="369332"/>
          </a:xfrm>
          <a:prstGeom prst="rect">
            <a:avLst/>
          </a:prstGeom>
          <a:noFill/>
          <a:ln w="12700">
            <a:solidFill>
              <a:srgbClr val="C00000"/>
            </a:solidFill>
          </a:ln>
        </p:spPr>
        <p:txBody>
          <a:bodyPr wrap="square" rtlCol="0">
            <a:spAutoFit/>
          </a:bodyPr>
          <a:lstStyle/>
          <a:p>
            <a:r>
              <a:rPr lang="en-US" dirty="0"/>
              <a:t>7057 Miles, 115:19 </a:t>
            </a:r>
            <a:r>
              <a:rPr lang="en-US" dirty="0" err="1"/>
              <a:t>hr:min</a:t>
            </a:r>
            <a:r>
              <a:rPr lang="en-US" dirty="0"/>
              <a:t> Drive Time over 16 Days, 3 weeks  </a:t>
            </a:r>
          </a:p>
        </p:txBody>
      </p:sp>
    </p:spTree>
    <p:extLst>
      <p:ext uri="{BB962C8B-B14F-4D97-AF65-F5344CB8AC3E}">
        <p14:creationId xmlns:p14="http://schemas.microsoft.com/office/powerpoint/2010/main" val="1534956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38B71-D1A2-8360-B918-AB2A88CC60AB}"/>
              </a:ext>
            </a:extLst>
          </p:cNvPr>
          <p:cNvSpPr>
            <a:spLocks noGrp="1"/>
          </p:cNvSpPr>
          <p:nvPr>
            <p:ph type="title"/>
          </p:nvPr>
        </p:nvSpPr>
        <p:spPr/>
        <p:txBody>
          <a:bodyPr/>
          <a:lstStyle/>
          <a:p>
            <a:r>
              <a:rPr lang="en-US" dirty="0"/>
              <a:t>Attraction List</a:t>
            </a:r>
          </a:p>
        </p:txBody>
      </p:sp>
      <p:sp>
        <p:nvSpPr>
          <p:cNvPr id="3" name="Content Placeholder 2">
            <a:extLst>
              <a:ext uri="{FF2B5EF4-FFF2-40B4-BE49-F238E27FC236}">
                <a16:creationId xmlns:a16="http://schemas.microsoft.com/office/drawing/2014/main" id="{E7927489-94B6-C6F5-2C0F-44D6EFF156A7}"/>
              </a:ext>
            </a:extLst>
          </p:cNvPr>
          <p:cNvSpPr>
            <a:spLocks noGrp="1"/>
          </p:cNvSpPr>
          <p:nvPr>
            <p:ph sz="half" idx="1"/>
          </p:nvPr>
        </p:nvSpPr>
        <p:spPr/>
        <p:txBody>
          <a:bodyPr/>
          <a:lstStyle/>
          <a:p>
            <a:r>
              <a:rPr lang="en-US" dirty="0"/>
              <a:t>Mississippi River</a:t>
            </a:r>
          </a:p>
          <a:p>
            <a:r>
              <a:rPr lang="en-US" dirty="0">
                <a:highlight>
                  <a:srgbClr val="808080"/>
                </a:highlight>
              </a:rPr>
              <a:t>KVLY-TV Tower </a:t>
            </a:r>
            <a:r>
              <a:rPr lang="en-US" sz="1600" dirty="0">
                <a:highlight>
                  <a:srgbClr val="808080"/>
                </a:highlight>
              </a:rPr>
              <a:t>(was 2063' now 1987')</a:t>
            </a:r>
          </a:p>
          <a:p>
            <a:r>
              <a:rPr lang="en-US" dirty="0"/>
              <a:t>Theodore Roosevelt National Park</a:t>
            </a:r>
          </a:p>
          <a:p>
            <a:r>
              <a:rPr lang="en-US" dirty="0"/>
              <a:t>Little Missouri National Grasslands</a:t>
            </a:r>
          </a:p>
          <a:p>
            <a:r>
              <a:rPr lang="en-US" dirty="0"/>
              <a:t>Steptoe Butte State Park</a:t>
            </a:r>
          </a:p>
          <a:p>
            <a:r>
              <a:rPr lang="en-US" dirty="0"/>
              <a:t>Palouse Falls State Park</a:t>
            </a:r>
          </a:p>
          <a:p>
            <a:r>
              <a:rPr lang="en-US" dirty="0">
                <a:highlight>
                  <a:srgbClr val="808080"/>
                </a:highlight>
              </a:rPr>
              <a:t>Mt. Hood</a:t>
            </a:r>
          </a:p>
          <a:p>
            <a:r>
              <a:rPr lang="en-US" dirty="0"/>
              <a:t>John Day Painted Hills</a:t>
            </a:r>
          </a:p>
          <a:p>
            <a:r>
              <a:rPr lang="en-US" dirty="0"/>
              <a:t>Twin Falls Gorge, ID</a:t>
            </a:r>
          </a:p>
        </p:txBody>
      </p:sp>
      <p:sp>
        <p:nvSpPr>
          <p:cNvPr id="4" name="Content Placeholder 3">
            <a:extLst>
              <a:ext uri="{FF2B5EF4-FFF2-40B4-BE49-F238E27FC236}">
                <a16:creationId xmlns:a16="http://schemas.microsoft.com/office/drawing/2014/main" id="{1FCB702D-5954-71AF-58B8-DE1AF960904C}"/>
              </a:ext>
            </a:extLst>
          </p:cNvPr>
          <p:cNvSpPr>
            <a:spLocks noGrp="1"/>
          </p:cNvSpPr>
          <p:nvPr>
            <p:ph sz="half" idx="2"/>
          </p:nvPr>
        </p:nvSpPr>
        <p:spPr/>
        <p:txBody>
          <a:bodyPr/>
          <a:lstStyle/>
          <a:p>
            <a:r>
              <a:rPr lang="en-US" dirty="0"/>
              <a:t>Valley of the Gods</a:t>
            </a:r>
          </a:p>
          <a:p>
            <a:r>
              <a:rPr lang="en-US" dirty="0" err="1">
                <a:highlight>
                  <a:srgbClr val="808080"/>
                </a:highlight>
              </a:rPr>
              <a:t>Moki</a:t>
            </a:r>
            <a:r>
              <a:rPr lang="en-US" dirty="0">
                <a:highlight>
                  <a:srgbClr val="808080"/>
                </a:highlight>
              </a:rPr>
              <a:t> Dugway</a:t>
            </a:r>
          </a:p>
          <a:p>
            <a:r>
              <a:rPr lang="en-US" dirty="0"/>
              <a:t>Forrest Gump Point on US-163</a:t>
            </a:r>
          </a:p>
          <a:p>
            <a:r>
              <a:rPr lang="en-US" dirty="0">
                <a:highlight>
                  <a:srgbClr val="808080"/>
                </a:highlight>
              </a:rPr>
              <a:t>Four Corners Monument</a:t>
            </a:r>
          </a:p>
          <a:p>
            <a:r>
              <a:rPr lang="en-US" dirty="0"/>
              <a:t>Northern New Mexico</a:t>
            </a:r>
          </a:p>
          <a:p>
            <a:r>
              <a:rPr lang="en-US" dirty="0"/>
              <a:t>Oklahoma Panhandle</a:t>
            </a:r>
          </a:p>
          <a:p>
            <a:r>
              <a:rPr lang="en-US" dirty="0"/>
              <a:t>Chisholm Trail, US-81</a:t>
            </a:r>
          </a:p>
          <a:p>
            <a:r>
              <a:rPr lang="en-US" dirty="0"/>
              <a:t>Natchez Trace Parkway</a:t>
            </a:r>
          </a:p>
          <a:p>
            <a:r>
              <a:rPr lang="en-US" dirty="0"/>
              <a:t>Cumberland Gap</a:t>
            </a:r>
          </a:p>
        </p:txBody>
      </p:sp>
      <p:sp>
        <p:nvSpPr>
          <p:cNvPr id="5" name="TextBox 4">
            <a:extLst>
              <a:ext uri="{FF2B5EF4-FFF2-40B4-BE49-F238E27FC236}">
                <a16:creationId xmlns:a16="http://schemas.microsoft.com/office/drawing/2014/main" id="{031B839A-3AB7-84E8-6308-CFD3ADA5EBDC}"/>
              </a:ext>
            </a:extLst>
          </p:cNvPr>
          <p:cNvSpPr txBox="1"/>
          <p:nvPr/>
        </p:nvSpPr>
        <p:spPr>
          <a:xfrm>
            <a:off x="2824483" y="5858935"/>
            <a:ext cx="5838610" cy="369332"/>
          </a:xfrm>
          <a:prstGeom prst="rect">
            <a:avLst/>
          </a:prstGeom>
          <a:noFill/>
          <a:ln w="12700">
            <a:solidFill>
              <a:srgbClr val="C00000"/>
            </a:solidFill>
          </a:ln>
        </p:spPr>
        <p:txBody>
          <a:bodyPr wrap="square" rtlCol="0">
            <a:spAutoFit/>
          </a:bodyPr>
          <a:lstStyle/>
          <a:p>
            <a:r>
              <a:rPr lang="en-US" dirty="0"/>
              <a:t>I won’t make it to the Oklahoma Route 66 Museum  </a:t>
            </a:r>
          </a:p>
        </p:txBody>
      </p:sp>
    </p:spTree>
    <p:extLst>
      <p:ext uri="{BB962C8B-B14F-4D97-AF65-F5344CB8AC3E}">
        <p14:creationId xmlns:p14="http://schemas.microsoft.com/office/powerpoint/2010/main" val="738207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7704D3-C5FD-1426-4B14-2629CBDD62A2}"/>
              </a:ext>
            </a:extLst>
          </p:cNvPr>
          <p:cNvSpPr>
            <a:spLocks noGrp="1"/>
          </p:cNvSpPr>
          <p:nvPr>
            <p:ph type="title"/>
          </p:nvPr>
        </p:nvSpPr>
        <p:spPr/>
        <p:txBody>
          <a:bodyPr/>
          <a:lstStyle/>
          <a:p>
            <a:r>
              <a:rPr lang="en-US" dirty="0"/>
              <a:t>States Traversed </a:t>
            </a:r>
            <a:r>
              <a:rPr lang="en-US" sz="2000" dirty="0"/>
              <a:t>(26)</a:t>
            </a:r>
          </a:p>
        </p:txBody>
      </p:sp>
      <p:sp>
        <p:nvSpPr>
          <p:cNvPr id="9" name="Text Placeholder 8">
            <a:extLst>
              <a:ext uri="{FF2B5EF4-FFF2-40B4-BE49-F238E27FC236}">
                <a16:creationId xmlns:a16="http://schemas.microsoft.com/office/drawing/2014/main" id="{808D6E47-535C-C8F4-EBDD-6BF209C83DD9}"/>
              </a:ext>
            </a:extLst>
          </p:cNvPr>
          <p:cNvSpPr>
            <a:spLocks noGrp="1"/>
          </p:cNvSpPr>
          <p:nvPr>
            <p:ph type="body" sz="half" idx="15"/>
          </p:nvPr>
        </p:nvSpPr>
        <p:spPr/>
        <p:txBody>
          <a:bodyPr/>
          <a:lstStyle/>
          <a:p>
            <a:r>
              <a:rPr lang="en-US" dirty="0"/>
              <a:t>Virginia</a:t>
            </a:r>
          </a:p>
          <a:p>
            <a:r>
              <a:rPr lang="en-US" dirty="0"/>
              <a:t>West Virginia</a:t>
            </a:r>
          </a:p>
          <a:p>
            <a:r>
              <a:rPr lang="en-US" dirty="0"/>
              <a:t>Maryland</a:t>
            </a:r>
          </a:p>
          <a:p>
            <a:r>
              <a:rPr lang="en-US" dirty="0"/>
              <a:t>Pennsylvania</a:t>
            </a:r>
          </a:p>
          <a:p>
            <a:r>
              <a:rPr lang="en-US" dirty="0"/>
              <a:t>Ohio</a:t>
            </a:r>
          </a:p>
          <a:p>
            <a:r>
              <a:rPr lang="en-US" dirty="0"/>
              <a:t>Michigan</a:t>
            </a:r>
          </a:p>
          <a:p>
            <a:r>
              <a:rPr lang="en-US" dirty="0"/>
              <a:t>Indiana</a:t>
            </a:r>
          </a:p>
          <a:p>
            <a:r>
              <a:rPr lang="en-US" dirty="0"/>
              <a:t>Illinois</a:t>
            </a:r>
          </a:p>
          <a:p>
            <a:r>
              <a:rPr lang="en-US" dirty="0"/>
              <a:t>Wisconsin</a:t>
            </a:r>
          </a:p>
        </p:txBody>
      </p:sp>
      <p:sp>
        <p:nvSpPr>
          <p:cNvPr id="10" name="Text Placeholder 9">
            <a:extLst>
              <a:ext uri="{FF2B5EF4-FFF2-40B4-BE49-F238E27FC236}">
                <a16:creationId xmlns:a16="http://schemas.microsoft.com/office/drawing/2014/main" id="{E9F834D2-1C32-BFAB-59D2-CA57588C8864}"/>
              </a:ext>
            </a:extLst>
          </p:cNvPr>
          <p:cNvSpPr>
            <a:spLocks noGrp="1"/>
          </p:cNvSpPr>
          <p:nvPr>
            <p:ph type="body" sz="half" idx="16"/>
          </p:nvPr>
        </p:nvSpPr>
        <p:spPr/>
        <p:txBody>
          <a:bodyPr/>
          <a:lstStyle/>
          <a:p>
            <a:r>
              <a:rPr lang="en-US" dirty="0"/>
              <a:t>Minnesota</a:t>
            </a:r>
          </a:p>
          <a:p>
            <a:r>
              <a:rPr lang="en-US" dirty="0"/>
              <a:t>North Dakota</a:t>
            </a:r>
          </a:p>
          <a:p>
            <a:r>
              <a:rPr lang="en-US" dirty="0"/>
              <a:t>Montana</a:t>
            </a:r>
          </a:p>
          <a:p>
            <a:r>
              <a:rPr lang="en-US" dirty="0"/>
              <a:t>Idaho</a:t>
            </a:r>
          </a:p>
          <a:p>
            <a:r>
              <a:rPr lang="en-US" dirty="0"/>
              <a:t>Washington</a:t>
            </a:r>
          </a:p>
          <a:p>
            <a:r>
              <a:rPr lang="en-US" dirty="0"/>
              <a:t>Oregon</a:t>
            </a:r>
          </a:p>
          <a:p>
            <a:r>
              <a:rPr lang="en-US" dirty="0"/>
              <a:t>Utah</a:t>
            </a:r>
          </a:p>
          <a:p>
            <a:r>
              <a:rPr lang="en-US" dirty="0"/>
              <a:t>Colorado</a:t>
            </a:r>
          </a:p>
        </p:txBody>
      </p:sp>
      <p:sp>
        <p:nvSpPr>
          <p:cNvPr id="11" name="Text Placeholder 10">
            <a:extLst>
              <a:ext uri="{FF2B5EF4-FFF2-40B4-BE49-F238E27FC236}">
                <a16:creationId xmlns:a16="http://schemas.microsoft.com/office/drawing/2014/main" id="{DD82066C-1513-2BE2-425D-3F284007DEE4}"/>
              </a:ext>
            </a:extLst>
          </p:cNvPr>
          <p:cNvSpPr>
            <a:spLocks noGrp="1"/>
          </p:cNvSpPr>
          <p:nvPr>
            <p:ph type="body" sz="half" idx="17"/>
          </p:nvPr>
        </p:nvSpPr>
        <p:spPr/>
        <p:txBody>
          <a:bodyPr/>
          <a:lstStyle/>
          <a:p>
            <a:r>
              <a:rPr lang="en-US" dirty="0"/>
              <a:t>New Mexico</a:t>
            </a:r>
          </a:p>
          <a:p>
            <a:r>
              <a:rPr lang="en-US" dirty="0"/>
              <a:t>Oklahoma</a:t>
            </a:r>
          </a:p>
          <a:p>
            <a:r>
              <a:rPr lang="en-US" dirty="0"/>
              <a:t>Texas</a:t>
            </a:r>
          </a:p>
          <a:p>
            <a:r>
              <a:rPr lang="en-US" dirty="0"/>
              <a:t>Arkansas</a:t>
            </a:r>
          </a:p>
          <a:p>
            <a:r>
              <a:rPr lang="en-US" dirty="0"/>
              <a:t>Louisiana</a:t>
            </a:r>
          </a:p>
          <a:p>
            <a:r>
              <a:rPr lang="en-US" dirty="0"/>
              <a:t>Mississippi</a:t>
            </a:r>
          </a:p>
          <a:p>
            <a:r>
              <a:rPr lang="en-US" dirty="0"/>
              <a:t>Alabama</a:t>
            </a:r>
          </a:p>
          <a:p>
            <a:r>
              <a:rPr lang="en-US" dirty="0"/>
              <a:t>Tennessee</a:t>
            </a:r>
          </a:p>
          <a:p>
            <a:r>
              <a:rPr lang="en-US" dirty="0"/>
              <a:t>Kentucky</a:t>
            </a:r>
          </a:p>
        </p:txBody>
      </p:sp>
    </p:spTree>
    <p:extLst>
      <p:ext uri="{BB962C8B-B14F-4D97-AF65-F5344CB8AC3E}">
        <p14:creationId xmlns:p14="http://schemas.microsoft.com/office/powerpoint/2010/main" val="231014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D0E9B-DD3D-1725-06EA-B244F8BDB9E3}"/>
              </a:ext>
            </a:extLst>
          </p:cNvPr>
          <p:cNvSpPr>
            <a:spLocks noGrp="1"/>
          </p:cNvSpPr>
          <p:nvPr>
            <p:ph type="title"/>
          </p:nvPr>
        </p:nvSpPr>
        <p:spPr/>
        <p:txBody>
          <a:bodyPr/>
          <a:lstStyle/>
          <a:p>
            <a:r>
              <a:rPr lang="en-US" dirty="0"/>
              <a:t>Maidenhead Grids  </a:t>
            </a:r>
            <a:r>
              <a:rPr lang="en-US" sz="2800" dirty="0"/>
              <a:t>(80, all are FFMA grids)</a:t>
            </a:r>
          </a:p>
        </p:txBody>
      </p:sp>
      <p:sp>
        <p:nvSpPr>
          <p:cNvPr id="3" name="Text Placeholder 2">
            <a:extLst>
              <a:ext uri="{FF2B5EF4-FFF2-40B4-BE49-F238E27FC236}">
                <a16:creationId xmlns:a16="http://schemas.microsoft.com/office/drawing/2014/main" id="{56EAAC99-4400-229D-3000-C58BDE8B19E3}"/>
              </a:ext>
            </a:extLst>
          </p:cNvPr>
          <p:cNvSpPr>
            <a:spLocks noGrp="1"/>
          </p:cNvSpPr>
          <p:nvPr>
            <p:ph type="body" idx="1"/>
          </p:nvPr>
        </p:nvSpPr>
        <p:spPr/>
        <p:txBody>
          <a:bodyPr/>
          <a:lstStyle/>
          <a:p>
            <a:r>
              <a:rPr lang="en-US" dirty="0"/>
              <a:t>Best Effort </a:t>
            </a:r>
            <a:r>
              <a:rPr lang="en-US" sz="1800" dirty="0"/>
              <a:t>(30)</a:t>
            </a:r>
          </a:p>
        </p:txBody>
      </p:sp>
      <p:sp>
        <p:nvSpPr>
          <p:cNvPr id="4" name="Text Placeholder 3">
            <a:extLst>
              <a:ext uri="{FF2B5EF4-FFF2-40B4-BE49-F238E27FC236}">
                <a16:creationId xmlns:a16="http://schemas.microsoft.com/office/drawing/2014/main" id="{9EB80F27-4DEB-4C20-6848-4390AD72FD61}"/>
              </a:ext>
            </a:extLst>
          </p:cNvPr>
          <p:cNvSpPr>
            <a:spLocks noGrp="1"/>
          </p:cNvSpPr>
          <p:nvPr>
            <p:ph type="body" sz="half" idx="15"/>
          </p:nvPr>
        </p:nvSpPr>
        <p:spPr/>
        <p:txBody>
          <a:bodyPr/>
          <a:lstStyle/>
          <a:p>
            <a:r>
              <a:rPr lang="en-US" dirty="0"/>
              <a:t>ND:  EN16, EN06, DN96, DN86, DN76</a:t>
            </a:r>
          </a:p>
          <a:p>
            <a:r>
              <a:rPr lang="en-US" dirty="0"/>
              <a:t>MT:  DN76, DN66, DN65, DN55, DN45, DN35, DN36, DN26, </a:t>
            </a:r>
            <a:r>
              <a:rPr lang="en-US" dirty="0">
                <a:solidFill>
                  <a:schemeClr val="bg2">
                    <a:lumMod val="40000"/>
                    <a:lumOff val="60000"/>
                  </a:schemeClr>
                </a:solidFill>
              </a:rPr>
              <a:t>DN27</a:t>
            </a:r>
          </a:p>
          <a:p>
            <a:r>
              <a:rPr lang="en-US" dirty="0"/>
              <a:t>ID:  </a:t>
            </a:r>
            <a:r>
              <a:rPr lang="en-US" dirty="0">
                <a:solidFill>
                  <a:schemeClr val="bg2">
                    <a:lumMod val="40000"/>
                    <a:lumOff val="60000"/>
                  </a:schemeClr>
                </a:solidFill>
              </a:rPr>
              <a:t>DN27, DN17,</a:t>
            </a:r>
            <a:r>
              <a:rPr lang="en-US" dirty="0"/>
              <a:t> </a:t>
            </a:r>
            <a:r>
              <a:rPr lang="en-US" dirty="0">
                <a:solidFill>
                  <a:schemeClr val="bg2">
                    <a:lumMod val="40000"/>
                    <a:lumOff val="60000"/>
                  </a:schemeClr>
                </a:solidFill>
              </a:rPr>
              <a:t>DN14</a:t>
            </a:r>
            <a:r>
              <a:rPr lang="en-US" dirty="0"/>
              <a:t>, DN13, DN23, DN22, DN32</a:t>
            </a:r>
          </a:p>
          <a:p>
            <a:r>
              <a:rPr lang="en-US" dirty="0"/>
              <a:t>UT:  </a:t>
            </a:r>
            <a:r>
              <a:rPr lang="en-US" dirty="0">
                <a:solidFill>
                  <a:schemeClr val="bg2">
                    <a:lumMod val="40000"/>
                    <a:lumOff val="60000"/>
                  </a:schemeClr>
                </a:solidFill>
              </a:rPr>
              <a:t>DN31, DN41, DN40</a:t>
            </a:r>
            <a:r>
              <a:rPr lang="en-US" dirty="0"/>
              <a:t>, DM49, DM48, DM58, DM57</a:t>
            </a:r>
          </a:p>
          <a:p>
            <a:r>
              <a:rPr lang="en-US" dirty="0"/>
              <a:t>CO: DM57, DM67</a:t>
            </a:r>
          </a:p>
          <a:p>
            <a:r>
              <a:rPr lang="en-US" dirty="0"/>
              <a:t>NM:  DM66, DM76, DM86</a:t>
            </a:r>
          </a:p>
          <a:p>
            <a:r>
              <a:rPr lang="en-US" dirty="0"/>
              <a:t>OK:  DM86, DM96, </a:t>
            </a:r>
            <a:r>
              <a:rPr lang="en-US" dirty="0">
                <a:solidFill>
                  <a:schemeClr val="bg2">
                    <a:lumMod val="40000"/>
                    <a:lumOff val="60000"/>
                  </a:schemeClr>
                </a:solidFill>
              </a:rPr>
              <a:t>EM06</a:t>
            </a:r>
            <a:r>
              <a:rPr lang="en-US" dirty="0"/>
              <a:t>, EM05</a:t>
            </a:r>
          </a:p>
        </p:txBody>
      </p:sp>
      <p:sp>
        <p:nvSpPr>
          <p:cNvPr id="5" name="Text Placeholder 4">
            <a:extLst>
              <a:ext uri="{FF2B5EF4-FFF2-40B4-BE49-F238E27FC236}">
                <a16:creationId xmlns:a16="http://schemas.microsoft.com/office/drawing/2014/main" id="{DB2D6A9A-07D9-D9D7-FC3F-AB7E5F6473D4}"/>
              </a:ext>
            </a:extLst>
          </p:cNvPr>
          <p:cNvSpPr>
            <a:spLocks noGrp="1"/>
          </p:cNvSpPr>
          <p:nvPr>
            <p:ph type="body" sz="quarter" idx="3"/>
          </p:nvPr>
        </p:nvSpPr>
        <p:spPr/>
        <p:txBody>
          <a:bodyPr/>
          <a:lstStyle/>
          <a:p>
            <a:r>
              <a:rPr lang="en-US" dirty="0"/>
              <a:t>Possible</a:t>
            </a:r>
          </a:p>
        </p:txBody>
      </p:sp>
      <p:sp>
        <p:nvSpPr>
          <p:cNvPr id="6" name="Text Placeholder 5">
            <a:extLst>
              <a:ext uri="{FF2B5EF4-FFF2-40B4-BE49-F238E27FC236}">
                <a16:creationId xmlns:a16="http://schemas.microsoft.com/office/drawing/2014/main" id="{FE1C574F-4793-179E-B4FD-BF1E885F92D5}"/>
              </a:ext>
            </a:extLst>
          </p:cNvPr>
          <p:cNvSpPr>
            <a:spLocks noGrp="1"/>
          </p:cNvSpPr>
          <p:nvPr>
            <p:ph type="body" sz="half" idx="16"/>
          </p:nvPr>
        </p:nvSpPr>
        <p:spPr/>
        <p:txBody>
          <a:bodyPr/>
          <a:lstStyle/>
          <a:p>
            <a:r>
              <a:rPr lang="en-US" dirty="0"/>
              <a:t>DN16, </a:t>
            </a:r>
            <a:r>
              <a:rPr lang="en-US" dirty="0">
                <a:solidFill>
                  <a:schemeClr val="bg2">
                    <a:lumMod val="40000"/>
                    <a:lumOff val="60000"/>
                  </a:schemeClr>
                </a:solidFill>
              </a:rPr>
              <a:t>DN06</a:t>
            </a:r>
            <a:r>
              <a:rPr lang="en-US" dirty="0"/>
              <a:t>, CN96, CN97, CN95, </a:t>
            </a:r>
            <a:r>
              <a:rPr lang="en-US" dirty="0">
                <a:solidFill>
                  <a:schemeClr val="bg2">
                    <a:lumMod val="40000"/>
                    <a:lumOff val="60000"/>
                  </a:schemeClr>
                </a:solidFill>
              </a:rPr>
              <a:t>CN94</a:t>
            </a:r>
            <a:r>
              <a:rPr lang="en-US" dirty="0"/>
              <a:t>, DN04, EM52, </a:t>
            </a:r>
            <a:r>
              <a:rPr lang="en-US" dirty="0">
                <a:solidFill>
                  <a:schemeClr val="bg2">
                    <a:lumMod val="40000"/>
                    <a:lumOff val="60000"/>
                  </a:schemeClr>
                </a:solidFill>
              </a:rPr>
              <a:t>EM53, EM54, EM64</a:t>
            </a:r>
          </a:p>
        </p:txBody>
      </p:sp>
      <p:sp>
        <p:nvSpPr>
          <p:cNvPr id="7" name="Text Placeholder 6">
            <a:extLst>
              <a:ext uri="{FF2B5EF4-FFF2-40B4-BE49-F238E27FC236}">
                <a16:creationId xmlns:a16="http://schemas.microsoft.com/office/drawing/2014/main" id="{2521B7EA-BBB2-6EA9-CB97-456DDF90BF5F}"/>
              </a:ext>
            </a:extLst>
          </p:cNvPr>
          <p:cNvSpPr>
            <a:spLocks noGrp="1"/>
          </p:cNvSpPr>
          <p:nvPr>
            <p:ph type="body" sz="quarter" idx="13"/>
          </p:nvPr>
        </p:nvSpPr>
        <p:spPr/>
        <p:txBody>
          <a:bodyPr/>
          <a:lstStyle/>
          <a:p>
            <a:r>
              <a:rPr lang="en-US" dirty="0"/>
              <a:t>Casual at best</a:t>
            </a:r>
          </a:p>
        </p:txBody>
      </p:sp>
      <p:sp>
        <p:nvSpPr>
          <p:cNvPr id="8" name="Text Placeholder 7">
            <a:extLst>
              <a:ext uri="{FF2B5EF4-FFF2-40B4-BE49-F238E27FC236}">
                <a16:creationId xmlns:a16="http://schemas.microsoft.com/office/drawing/2014/main" id="{C4228904-61E2-FEBF-29C7-4D09AA5B0B27}"/>
              </a:ext>
            </a:extLst>
          </p:cNvPr>
          <p:cNvSpPr>
            <a:spLocks noGrp="1"/>
          </p:cNvSpPr>
          <p:nvPr>
            <p:ph type="body" sz="half" idx="17"/>
          </p:nvPr>
        </p:nvSpPr>
        <p:spPr/>
        <p:txBody>
          <a:bodyPr/>
          <a:lstStyle/>
          <a:p>
            <a:r>
              <a:rPr lang="en-US" dirty="0">
                <a:solidFill>
                  <a:schemeClr val="bg2">
                    <a:lumMod val="40000"/>
                    <a:lumOff val="60000"/>
                  </a:schemeClr>
                </a:solidFill>
              </a:rPr>
              <a:t>FM18, FM19, FM09, FN00, EN90, EN91, EN81, EN82, EN72, EN62, EN61, EN51, EN52, EN53, EN43, EN44, EN34, EN25, EN26, CN85,</a:t>
            </a:r>
            <a:r>
              <a:rPr lang="en-US" dirty="0"/>
              <a:t> </a:t>
            </a:r>
            <a:r>
              <a:rPr lang="en-US" dirty="0">
                <a:solidFill>
                  <a:schemeClr val="bg2">
                    <a:lumMod val="40000"/>
                    <a:lumOff val="60000"/>
                  </a:schemeClr>
                </a:solidFill>
              </a:rPr>
              <a:t>EM15, EM25, EM24, EM23, EM33, EM32, EM42, EM65, EM66, EM76, EM86, EM96, EM97, FM07, FM08</a:t>
            </a:r>
          </a:p>
        </p:txBody>
      </p:sp>
    </p:spTree>
    <p:extLst>
      <p:ext uri="{BB962C8B-B14F-4D97-AF65-F5344CB8AC3E}">
        <p14:creationId xmlns:p14="http://schemas.microsoft.com/office/powerpoint/2010/main" val="99859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573AF-E58C-191E-B704-C366224FB621}"/>
              </a:ext>
            </a:extLst>
          </p:cNvPr>
          <p:cNvSpPr>
            <a:spLocks noGrp="1"/>
          </p:cNvSpPr>
          <p:nvPr>
            <p:ph type="title"/>
          </p:nvPr>
        </p:nvSpPr>
        <p:spPr>
          <a:xfrm>
            <a:off x="646111" y="452718"/>
            <a:ext cx="8985569" cy="705522"/>
          </a:xfrm>
        </p:spPr>
        <p:txBody>
          <a:bodyPr/>
          <a:lstStyle/>
          <a:p>
            <a:r>
              <a:rPr lang="en-US" dirty="0"/>
              <a:t>Protocol:   </a:t>
            </a:r>
            <a:r>
              <a:rPr lang="en-US" sz="2400" dirty="0"/>
              <a:t>(I will generally </a:t>
            </a:r>
            <a:r>
              <a:rPr lang="en-US" sz="2400" b="1" dirty="0"/>
              <a:t>only</a:t>
            </a:r>
            <a:r>
              <a:rPr lang="en-US" sz="2400" dirty="0"/>
              <a:t> call CQ on digital.)</a:t>
            </a:r>
            <a:br>
              <a:rPr lang="en-US" dirty="0"/>
            </a:br>
            <a:endParaRPr lang="en-US" dirty="0"/>
          </a:p>
        </p:txBody>
      </p:sp>
      <p:sp>
        <p:nvSpPr>
          <p:cNvPr id="5" name="Text Placeholder 4">
            <a:extLst>
              <a:ext uri="{FF2B5EF4-FFF2-40B4-BE49-F238E27FC236}">
                <a16:creationId xmlns:a16="http://schemas.microsoft.com/office/drawing/2014/main" id="{567E24CC-5F95-02BB-3EAD-C28EAFA1F020}"/>
              </a:ext>
            </a:extLst>
          </p:cNvPr>
          <p:cNvSpPr>
            <a:spLocks noGrp="1"/>
          </p:cNvSpPr>
          <p:nvPr>
            <p:ph type="body" idx="1"/>
          </p:nvPr>
        </p:nvSpPr>
        <p:spPr/>
        <p:txBody>
          <a:bodyPr/>
          <a:lstStyle/>
          <a:p>
            <a:r>
              <a:rPr lang="en-US" dirty="0"/>
              <a:t>Status and Coordination</a:t>
            </a:r>
          </a:p>
        </p:txBody>
      </p:sp>
      <p:sp>
        <p:nvSpPr>
          <p:cNvPr id="9" name="Text Placeholder 8">
            <a:extLst>
              <a:ext uri="{FF2B5EF4-FFF2-40B4-BE49-F238E27FC236}">
                <a16:creationId xmlns:a16="http://schemas.microsoft.com/office/drawing/2014/main" id="{73A578F1-89E5-33B7-7986-1DB89A578B99}"/>
              </a:ext>
            </a:extLst>
          </p:cNvPr>
          <p:cNvSpPr>
            <a:spLocks noGrp="1"/>
          </p:cNvSpPr>
          <p:nvPr>
            <p:ph type="body" sz="half" idx="15"/>
          </p:nvPr>
        </p:nvSpPr>
        <p:spPr/>
        <p:txBody>
          <a:bodyPr>
            <a:normAutofit/>
          </a:bodyPr>
          <a:lstStyle/>
          <a:p>
            <a:r>
              <a:rPr lang="en-US" dirty="0"/>
              <a:t> I am trying to set up for Echo-link.  If successful, I will check into W4VA between 07:30 and 08:00 </a:t>
            </a:r>
            <a:r>
              <a:rPr lang="en-US" b="1" u="sng" dirty="0"/>
              <a:t>local time at each stop</a:t>
            </a:r>
            <a:r>
              <a:rPr lang="en-US" dirty="0"/>
              <a:t>.  I’ll also self spot on the ON4KST chat page when I start out.</a:t>
            </a:r>
          </a:p>
          <a:p>
            <a:r>
              <a:rPr lang="en-US" dirty="0"/>
              <a:t>My plan is to start rolling from my lodging QTH at 08:00 local each day.  </a:t>
            </a:r>
          </a:p>
          <a:p>
            <a:r>
              <a:rPr lang="en-US" dirty="0"/>
              <a:t>If I have a time sync &lt;0.8 sec I will use FT8 per schedule, otherwise only SSB and FM until I can sync time.  Sorry, no CW this trip.  I’ll also try Echo-link to W4VA at the end of the day.</a:t>
            </a:r>
          </a:p>
          <a:p>
            <a:endParaRPr lang="en-US" dirty="0"/>
          </a:p>
        </p:txBody>
      </p:sp>
      <p:sp>
        <p:nvSpPr>
          <p:cNvPr id="6" name="Text Placeholder 5">
            <a:extLst>
              <a:ext uri="{FF2B5EF4-FFF2-40B4-BE49-F238E27FC236}">
                <a16:creationId xmlns:a16="http://schemas.microsoft.com/office/drawing/2014/main" id="{6450CC6E-DF72-B9EF-8CC2-6DA1CCB124EC}"/>
              </a:ext>
            </a:extLst>
          </p:cNvPr>
          <p:cNvSpPr>
            <a:spLocks noGrp="1"/>
          </p:cNvSpPr>
          <p:nvPr>
            <p:ph type="body" sz="quarter" idx="3"/>
          </p:nvPr>
        </p:nvSpPr>
        <p:spPr/>
        <p:txBody>
          <a:bodyPr/>
          <a:lstStyle/>
          <a:p>
            <a:r>
              <a:rPr lang="en-US" dirty="0"/>
              <a:t>Activity Plan</a:t>
            </a:r>
          </a:p>
        </p:txBody>
      </p:sp>
      <p:sp>
        <p:nvSpPr>
          <p:cNvPr id="10" name="Text Placeholder 9">
            <a:extLst>
              <a:ext uri="{FF2B5EF4-FFF2-40B4-BE49-F238E27FC236}">
                <a16:creationId xmlns:a16="http://schemas.microsoft.com/office/drawing/2014/main" id="{BE28ACE2-8C1E-E3D2-4D6B-9B8BDB3DDC83}"/>
              </a:ext>
            </a:extLst>
          </p:cNvPr>
          <p:cNvSpPr>
            <a:spLocks noGrp="1"/>
          </p:cNvSpPr>
          <p:nvPr>
            <p:ph type="body" sz="half" idx="16"/>
          </p:nvPr>
        </p:nvSpPr>
        <p:spPr/>
        <p:txBody>
          <a:bodyPr/>
          <a:lstStyle/>
          <a:p>
            <a:r>
              <a:rPr lang="en-US" b="1" dirty="0"/>
              <a:t>Analog, Even GMT </a:t>
            </a:r>
            <a:r>
              <a:rPr lang="en-US" dirty="0"/>
              <a:t>hours:</a:t>
            </a:r>
          </a:p>
          <a:p>
            <a:r>
              <a:rPr lang="en-US" dirty="0"/>
              <a:t>50.125	USB	X:01-X:45</a:t>
            </a:r>
          </a:p>
          <a:p>
            <a:r>
              <a:rPr lang="en-US" dirty="0"/>
              <a:t>144.200	USB	X:46-X:55</a:t>
            </a:r>
          </a:p>
          <a:p>
            <a:r>
              <a:rPr lang="en-US" dirty="0"/>
              <a:t>I will switch to FM upon request during the even hour schedules: 52.525MHz, 146.520 MHz, or 446.000MHz only.</a:t>
            </a:r>
          </a:p>
          <a:p>
            <a:r>
              <a:rPr lang="en-US" b="1" dirty="0"/>
              <a:t>Digital, Odd GMT </a:t>
            </a:r>
            <a:r>
              <a:rPr lang="en-US" dirty="0"/>
              <a:t>hours only:</a:t>
            </a:r>
          </a:p>
          <a:p>
            <a:r>
              <a:rPr lang="en-US" dirty="0"/>
              <a:t>50.313	FT8	 X:01-X:45</a:t>
            </a:r>
          </a:p>
          <a:p>
            <a:r>
              <a:rPr lang="en-US" dirty="0"/>
              <a:t>144.074	FT8	 X:46-X:55</a:t>
            </a:r>
          </a:p>
          <a:p>
            <a:r>
              <a:rPr lang="en-US" b="1" dirty="0" err="1"/>
              <a:t>df</a:t>
            </a:r>
            <a:r>
              <a:rPr lang="en-US" b="1" dirty="0"/>
              <a:t> = 1024Hz</a:t>
            </a:r>
          </a:p>
        </p:txBody>
      </p:sp>
      <p:sp>
        <p:nvSpPr>
          <p:cNvPr id="3" name="Content Placeholder 2">
            <a:extLst>
              <a:ext uri="{FF2B5EF4-FFF2-40B4-BE49-F238E27FC236}">
                <a16:creationId xmlns:a16="http://schemas.microsoft.com/office/drawing/2014/main" id="{851E69CD-C348-F2A8-1E1B-AFE6CD857745}"/>
              </a:ext>
            </a:extLst>
          </p:cNvPr>
          <p:cNvSpPr>
            <a:spLocks noGrp="1"/>
          </p:cNvSpPr>
          <p:nvPr>
            <p:ph type="body" sz="quarter" idx="13"/>
          </p:nvPr>
        </p:nvSpPr>
        <p:spPr/>
        <p:txBody>
          <a:bodyPr/>
          <a:lstStyle/>
          <a:p>
            <a:r>
              <a:rPr lang="en-US" dirty="0"/>
              <a:t>Confirmations</a:t>
            </a:r>
          </a:p>
        </p:txBody>
      </p:sp>
      <p:sp>
        <p:nvSpPr>
          <p:cNvPr id="11" name="Text Placeholder 10">
            <a:extLst>
              <a:ext uri="{FF2B5EF4-FFF2-40B4-BE49-F238E27FC236}">
                <a16:creationId xmlns:a16="http://schemas.microsoft.com/office/drawing/2014/main" id="{19450246-D9F6-694E-BE93-EC80506CAAC1}"/>
              </a:ext>
            </a:extLst>
          </p:cNvPr>
          <p:cNvSpPr>
            <a:spLocks noGrp="1"/>
          </p:cNvSpPr>
          <p:nvPr>
            <p:ph type="body" sz="half" idx="17"/>
          </p:nvPr>
        </p:nvSpPr>
        <p:spPr/>
        <p:txBody>
          <a:bodyPr/>
          <a:lstStyle/>
          <a:p>
            <a:r>
              <a:rPr lang="en-US" dirty="0"/>
              <a:t>I will respond to cards which include an SASE</a:t>
            </a:r>
          </a:p>
          <a:p>
            <a:r>
              <a:rPr lang="en-US" dirty="0"/>
              <a:t>I am not currently in LOTW but will be doing that when I return so that I can upload my logs.</a:t>
            </a:r>
          </a:p>
          <a:p>
            <a:endParaRPr lang="en-US" dirty="0"/>
          </a:p>
        </p:txBody>
      </p:sp>
    </p:spTree>
    <p:extLst>
      <p:ext uri="{BB962C8B-B14F-4D97-AF65-F5344CB8AC3E}">
        <p14:creationId xmlns:p14="http://schemas.microsoft.com/office/powerpoint/2010/main" val="577007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6B7B8-3D65-AB46-5F27-981748B09E7B}"/>
              </a:ext>
            </a:extLst>
          </p:cNvPr>
          <p:cNvSpPr>
            <a:spLocks noGrp="1"/>
          </p:cNvSpPr>
          <p:nvPr>
            <p:ph type="title"/>
          </p:nvPr>
        </p:nvSpPr>
        <p:spPr/>
        <p:txBody>
          <a:bodyPr/>
          <a:lstStyle/>
          <a:p>
            <a:r>
              <a:rPr lang="en-US" dirty="0"/>
              <a:t>Some other notes</a:t>
            </a:r>
          </a:p>
        </p:txBody>
      </p:sp>
      <p:sp>
        <p:nvSpPr>
          <p:cNvPr id="3" name="Content Placeholder 2">
            <a:extLst>
              <a:ext uri="{FF2B5EF4-FFF2-40B4-BE49-F238E27FC236}">
                <a16:creationId xmlns:a16="http://schemas.microsoft.com/office/drawing/2014/main" id="{A3ECB77F-4331-D4FC-9B1C-FB9495AF63C5}"/>
              </a:ext>
            </a:extLst>
          </p:cNvPr>
          <p:cNvSpPr>
            <a:spLocks noGrp="1"/>
          </p:cNvSpPr>
          <p:nvPr>
            <p:ph idx="1"/>
          </p:nvPr>
        </p:nvSpPr>
        <p:spPr>
          <a:xfrm>
            <a:off x="1104293" y="2069957"/>
            <a:ext cx="8946541" cy="4195481"/>
          </a:xfrm>
        </p:spPr>
        <p:txBody>
          <a:bodyPr/>
          <a:lstStyle/>
          <a:p>
            <a:r>
              <a:rPr lang="en-US" dirty="0"/>
              <a:t>Call sign:  K3FR/R</a:t>
            </a:r>
          </a:p>
          <a:p>
            <a:r>
              <a:rPr lang="en-US" dirty="0"/>
              <a:t>Vehicle:  2019 GMC Acadia</a:t>
            </a:r>
          </a:p>
          <a:p>
            <a:r>
              <a:rPr lang="en-US" dirty="0"/>
              <a:t>Radio:  </a:t>
            </a:r>
            <a:r>
              <a:rPr lang="en-US" dirty="0" err="1"/>
              <a:t>iCOM</a:t>
            </a:r>
            <a:r>
              <a:rPr lang="en-US" dirty="0"/>
              <a:t> iC7100</a:t>
            </a:r>
          </a:p>
          <a:p>
            <a:r>
              <a:rPr lang="en-US" dirty="0"/>
              <a:t>Antennas:  Diamond SG-7500  (roof rack mount) 2m and 70cm</a:t>
            </a:r>
            <a:br>
              <a:rPr lang="en-US" dirty="0"/>
            </a:br>
            <a:r>
              <a:rPr lang="en-US" dirty="0"/>
              <a:t>			     Hustler SF-2 (mag  mount)  6m or 2m </a:t>
            </a:r>
          </a:p>
          <a:p>
            <a:r>
              <a:rPr lang="en-US" dirty="0"/>
              <a:t>Dell laptop, Windows 10, N1MM Plus, WSJT-Z</a:t>
            </a:r>
          </a:p>
          <a:p>
            <a:r>
              <a:rPr lang="en-US" dirty="0"/>
              <a:t>I have had success with the Hustler 2m 5/8ths </a:t>
            </a:r>
            <a:r>
              <a:rPr lang="el-GR" dirty="0"/>
              <a:t>λ</a:t>
            </a:r>
            <a:r>
              <a:rPr lang="en-US" dirty="0"/>
              <a:t> whip on six meters.  The only limitation is that locals and groundwave QSOs are tough due to the cross polarization attenuation, if skip is involved then it works great.  The same can be said for the Diamond, I am stuck with vertical polarization or skip for most contacts.  Pray for Es or F-layer.</a:t>
            </a:r>
          </a:p>
        </p:txBody>
      </p:sp>
    </p:spTree>
    <p:extLst>
      <p:ext uri="{BB962C8B-B14F-4D97-AF65-F5344CB8AC3E}">
        <p14:creationId xmlns:p14="http://schemas.microsoft.com/office/powerpoint/2010/main" val="2114358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B142D1F-CA8C-A057-BAAE-BD3B35323D90}"/>
              </a:ext>
            </a:extLst>
          </p:cNvPr>
          <p:cNvGraphicFramePr>
            <a:graphicFrameLocks noGrp="1"/>
          </p:cNvGraphicFramePr>
          <p:nvPr>
            <p:extLst>
              <p:ext uri="{D42A27DB-BD31-4B8C-83A1-F6EECF244321}">
                <p14:modId xmlns:p14="http://schemas.microsoft.com/office/powerpoint/2010/main" val="985389367"/>
              </p:ext>
            </p:extLst>
          </p:nvPr>
        </p:nvGraphicFramePr>
        <p:xfrm>
          <a:off x="1529680" y="1317645"/>
          <a:ext cx="9132640" cy="5027239"/>
        </p:xfrm>
        <a:graphic>
          <a:graphicData uri="http://schemas.openxmlformats.org/drawingml/2006/table">
            <a:tbl>
              <a:tblPr>
                <a:tableStyleId>{5C22544A-7EE6-4342-B048-85BDC9FD1C3A}</a:tableStyleId>
              </a:tblPr>
              <a:tblGrid>
                <a:gridCol w="864128">
                  <a:extLst>
                    <a:ext uri="{9D8B030D-6E8A-4147-A177-3AD203B41FA5}">
                      <a16:colId xmlns:a16="http://schemas.microsoft.com/office/drawing/2014/main" val="3757044555"/>
                    </a:ext>
                  </a:extLst>
                </a:gridCol>
                <a:gridCol w="1423269">
                  <a:extLst>
                    <a:ext uri="{9D8B030D-6E8A-4147-A177-3AD203B41FA5}">
                      <a16:colId xmlns:a16="http://schemas.microsoft.com/office/drawing/2014/main" val="2755677587"/>
                    </a:ext>
                  </a:extLst>
                </a:gridCol>
                <a:gridCol w="491366">
                  <a:extLst>
                    <a:ext uri="{9D8B030D-6E8A-4147-A177-3AD203B41FA5}">
                      <a16:colId xmlns:a16="http://schemas.microsoft.com/office/drawing/2014/main" val="2164868852"/>
                    </a:ext>
                  </a:extLst>
                </a:gridCol>
                <a:gridCol w="881071">
                  <a:extLst>
                    <a:ext uri="{9D8B030D-6E8A-4147-A177-3AD203B41FA5}">
                      <a16:colId xmlns:a16="http://schemas.microsoft.com/office/drawing/2014/main" val="2418914253"/>
                    </a:ext>
                  </a:extLst>
                </a:gridCol>
                <a:gridCol w="559143">
                  <a:extLst>
                    <a:ext uri="{9D8B030D-6E8A-4147-A177-3AD203B41FA5}">
                      <a16:colId xmlns:a16="http://schemas.microsoft.com/office/drawing/2014/main" val="2617497365"/>
                    </a:ext>
                  </a:extLst>
                </a:gridCol>
                <a:gridCol w="525254">
                  <a:extLst>
                    <a:ext uri="{9D8B030D-6E8A-4147-A177-3AD203B41FA5}">
                      <a16:colId xmlns:a16="http://schemas.microsoft.com/office/drawing/2014/main" val="3814108961"/>
                    </a:ext>
                  </a:extLst>
                </a:gridCol>
                <a:gridCol w="2761819">
                  <a:extLst>
                    <a:ext uri="{9D8B030D-6E8A-4147-A177-3AD203B41FA5}">
                      <a16:colId xmlns:a16="http://schemas.microsoft.com/office/drawing/2014/main" val="3499413386"/>
                    </a:ext>
                  </a:extLst>
                </a:gridCol>
                <a:gridCol w="813295">
                  <a:extLst>
                    <a:ext uri="{9D8B030D-6E8A-4147-A177-3AD203B41FA5}">
                      <a16:colId xmlns:a16="http://schemas.microsoft.com/office/drawing/2014/main" val="4214579140"/>
                    </a:ext>
                  </a:extLst>
                </a:gridCol>
                <a:gridCol w="813295">
                  <a:extLst>
                    <a:ext uri="{9D8B030D-6E8A-4147-A177-3AD203B41FA5}">
                      <a16:colId xmlns:a16="http://schemas.microsoft.com/office/drawing/2014/main" val="2138759144"/>
                    </a:ext>
                  </a:extLst>
                </a:gridCol>
              </a:tblGrid>
              <a:tr h="183244">
                <a:tc>
                  <a:txBody>
                    <a:bodyPr/>
                    <a:lstStyle/>
                    <a:p>
                      <a:pPr algn="l" fontAlgn="t"/>
                      <a:r>
                        <a:rPr lang="en-US" sz="1000" u="none" strike="noStrike">
                          <a:effectLst/>
                          <a:latin typeface="Arial Narrow" panose="020B0606020202030204" pitchFamily="34" charset="0"/>
                        </a:rPr>
                        <a:t>Date</a:t>
                      </a:r>
                      <a:endParaRPr lang="en-US" sz="1000" b="1" i="0" u="none" strike="noStrike">
                        <a:solidFill>
                          <a:srgbClr val="000000"/>
                        </a:solidFill>
                        <a:effectLst/>
                        <a:latin typeface="Arial Narrow" panose="020B0606020202030204" pitchFamily="34" charset="0"/>
                      </a:endParaRPr>
                    </a:p>
                  </a:txBody>
                  <a:tcPr marL="4657" marR="4657" marT="4657" marB="0"/>
                </a:tc>
                <a:tc>
                  <a:txBody>
                    <a:bodyPr/>
                    <a:lstStyle/>
                    <a:p>
                      <a:pPr algn="l" fontAlgn="t"/>
                      <a:r>
                        <a:rPr lang="en-US" sz="1000" u="none" strike="noStrike">
                          <a:effectLst/>
                          <a:latin typeface="Arial Narrow" panose="020B0606020202030204" pitchFamily="34" charset="0"/>
                        </a:rPr>
                        <a:t>Town, State</a:t>
                      </a:r>
                      <a:endParaRPr lang="en-US" sz="1000" b="1" i="0" u="none" strike="noStrike">
                        <a:solidFill>
                          <a:srgbClr val="000000"/>
                        </a:solidFill>
                        <a:effectLst/>
                        <a:latin typeface="Arial Narrow" panose="020B0606020202030204" pitchFamily="34" charset="0"/>
                      </a:endParaRPr>
                    </a:p>
                  </a:txBody>
                  <a:tcPr marL="4657" marR="4657" marT="4657" marB="0"/>
                </a:tc>
                <a:tc>
                  <a:txBody>
                    <a:bodyPr/>
                    <a:lstStyle/>
                    <a:p>
                      <a:pPr algn="l" fontAlgn="t"/>
                      <a:r>
                        <a:rPr lang="en-US" sz="1000" u="none" strike="noStrike">
                          <a:effectLst/>
                          <a:latin typeface="Arial Narrow" panose="020B0606020202030204" pitchFamily="34" charset="0"/>
                        </a:rPr>
                        <a:t>Miles</a:t>
                      </a:r>
                      <a:endParaRPr lang="en-US" sz="1000" b="1" i="0" u="none" strike="noStrike">
                        <a:solidFill>
                          <a:srgbClr val="000000"/>
                        </a:solidFill>
                        <a:effectLst/>
                        <a:latin typeface="Arial Narrow" panose="020B0606020202030204" pitchFamily="34" charset="0"/>
                      </a:endParaRPr>
                    </a:p>
                  </a:txBody>
                  <a:tcPr marL="4657" marR="4657" marT="4657" marB="0"/>
                </a:tc>
                <a:tc>
                  <a:txBody>
                    <a:bodyPr/>
                    <a:lstStyle/>
                    <a:p>
                      <a:pPr algn="l" fontAlgn="t"/>
                      <a:r>
                        <a:rPr lang="en-US" sz="1000" u="none" strike="noStrike">
                          <a:effectLst/>
                          <a:latin typeface="Arial Narrow" panose="020B0606020202030204" pitchFamily="34" charset="0"/>
                        </a:rPr>
                        <a:t>Drive Time</a:t>
                      </a:r>
                      <a:endParaRPr lang="en-US" sz="1000" b="1" i="0" u="none" strike="noStrike">
                        <a:solidFill>
                          <a:srgbClr val="000000"/>
                        </a:solidFill>
                        <a:effectLst/>
                        <a:latin typeface="Arial Narrow" panose="020B0606020202030204" pitchFamily="34" charset="0"/>
                      </a:endParaRPr>
                    </a:p>
                  </a:txBody>
                  <a:tcPr marL="4657" marR="4657" marT="4657" marB="0"/>
                </a:tc>
                <a:tc>
                  <a:txBody>
                    <a:bodyPr/>
                    <a:lstStyle/>
                    <a:p>
                      <a:pPr algn="l" fontAlgn="t"/>
                      <a:r>
                        <a:rPr lang="en-US" sz="1000" u="none" strike="noStrike">
                          <a:effectLst/>
                          <a:latin typeface="Arial Narrow" panose="020B0606020202030204" pitchFamily="34" charset="0"/>
                        </a:rPr>
                        <a:t>Photo</a:t>
                      </a:r>
                      <a:endParaRPr lang="en-US" sz="1000" b="1" i="0" u="none" strike="noStrike">
                        <a:solidFill>
                          <a:srgbClr val="000000"/>
                        </a:solidFill>
                        <a:effectLst/>
                        <a:latin typeface="Arial Narrow" panose="020B0606020202030204" pitchFamily="34" charset="0"/>
                      </a:endParaRPr>
                    </a:p>
                  </a:txBody>
                  <a:tcPr marL="4657" marR="4657" marT="4657" marB="0"/>
                </a:tc>
                <a:tc>
                  <a:txBody>
                    <a:bodyPr/>
                    <a:lstStyle/>
                    <a:p>
                      <a:pPr algn="l" fontAlgn="t"/>
                      <a:r>
                        <a:rPr lang="en-US" sz="1000" u="none" strike="noStrike">
                          <a:effectLst/>
                          <a:latin typeface="Arial Narrow" panose="020B0606020202030204" pitchFamily="34" charset="0"/>
                        </a:rPr>
                        <a:t>Radio</a:t>
                      </a:r>
                      <a:endParaRPr lang="en-US" sz="1000" b="1" i="0" u="none" strike="noStrike">
                        <a:solidFill>
                          <a:srgbClr val="000000"/>
                        </a:solidFill>
                        <a:effectLst/>
                        <a:latin typeface="Arial Narrow" panose="020B0606020202030204" pitchFamily="34" charset="0"/>
                      </a:endParaRPr>
                    </a:p>
                  </a:txBody>
                  <a:tcPr marL="4657" marR="4657" marT="4657" marB="0"/>
                </a:tc>
                <a:tc>
                  <a:txBody>
                    <a:bodyPr/>
                    <a:lstStyle/>
                    <a:p>
                      <a:pPr algn="l" fontAlgn="t"/>
                      <a:r>
                        <a:rPr lang="en-US" sz="1000" u="none" strike="noStrike">
                          <a:effectLst/>
                          <a:latin typeface="Arial Narrow" panose="020B0606020202030204" pitchFamily="34" charset="0"/>
                        </a:rPr>
                        <a:t>Attractions &amp; Route via</a:t>
                      </a:r>
                      <a:endParaRPr lang="en-US" sz="1000" b="1" i="0" u="none" strike="noStrike">
                        <a:solidFill>
                          <a:srgbClr val="000000"/>
                        </a:solidFill>
                        <a:effectLst/>
                        <a:latin typeface="Arial Narrow" panose="020B0606020202030204" pitchFamily="34" charset="0"/>
                      </a:endParaRPr>
                    </a:p>
                  </a:txBody>
                  <a:tcPr marL="4657" marR="4657" marT="4657" marB="0"/>
                </a:tc>
                <a:tc>
                  <a:txBody>
                    <a:bodyPr/>
                    <a:lstStyle/>
                    <a:p>
                      <a:pPr algn="l" fontAlgn="t"/>
                      <a:r>
                        <a:rPr lang="en-US" sz="1000" u="none" strike="noStrike">
                          <a:effectLst/>
                          <a:latin typeface="Arial Narrow" panose="020B0606020202030204" pitchFamily="34" charset="0"/>
                        </a:rPr>
                        <a:t>Gal Used</a:t>
                      </a:r>
                      <a:endParaRPr lang="en-US" sz="1000" b="1" i="0" u="none" strike="noStrike">
                        <a:solidFill>
                          <a:srgbClr val="000000"/>
                        </a:solidFill>
                        <a:effectLst/>
                        <a:latin typeface="Arial Narrow" panose="020B0606020202030204" pitchFamily="34" charset="0"/>
                      </a:endParaRPr>
                    </a:p>
                  </a:txBody>
                  <a:tcPr marL="4657" marR="4657" marT="4657" marB="0"/>
                </a:tc>
                <a:tc>
                  <a:txBody>
                    <a:bodyPr/>
                    <a:lstStyle/>
                    <a:p>
                      <a:pPr algn="l" fontAlgn="t"/>
                      <a:r>
                        <a:rPr lang="en-US" sz="1000" u="none" strike="noStrike">
                          <a:effectLst/>
                          <a:latin typeface="Arial Narrow" panose="020B0606020202030204" pitchFamily="34" charset="0"/>
                        </a:rPr>
                        <a:t>Gas Stop</a:t>
                      </a:r>
                      <a:endParaRPr lang="en-US" sz="1000" b="1" i="0" u="none" strike="noStrike">
                        <a:solidFill>
                          <a:srgbClr val="000000"/>
                        </a:solidFill>
                        <a:effectLst/>
                        <a:latin typeface="Arial Narrow" panose="020B0606020202030204" pitchFamily="34" charset="0"/>
                      </a:endParaRPr>
                    </a:p>
                  </a:txBody>
                  <a:tcPr marL="4657" marR="4657" marT="4657" marB="0"/>
                </a:tc>
                <a:extLst>
                  <a:ext uri="{0D108BD9-81ED-4DB2-BD59-A6C34878D82A}">
                    <a16:rowId xmlns:a16="http://schemas.microsoft.com/office/drawing/2014/main" val="2228597496"/>
                  </a:ext>
                </a:extLst>
              </a:tr>
              <a:tr h="177136">
                <a:tc>
                  <a:txBody>
                    <a:bodyPr/>
                    <a:lstStyle/>
                    <a:p>
                      <a:pPr algn="l" fontAlgn="t"/>
                      <a:endParaRPr lang="en-US" sz="1000" b="0" i="0" u="none" strike="noStrike">
                        <a:solidFill>
                          <a:srgbClr val="000000"/>
                        </a:solidFill>
                        <a:effectLst/>
                        <a:latin typeface="Arial Narrow" panose="020B0606020202030204" pitchFamily="34" charset="0"/>
                      </a:endParaRPr>
                    </a:p>
                  </a:txBody>
                  <a:tcPr marL="4657" marR="4657" marT="4657" marB="0"/>
                </a:tc>
                <a:tc>
                  <a:txBody>
                    <a:bodyPr/>
                    <a:lstStyle/>
                    <a:p>
                      <a:pPr algn="l" fontAlgn="t"/>
                      <a:r>
                        <a:rPr lang="en-US" sz="1000" u="none" strike="noStrike">
                          <a:effectLst/>
                          <a:latin typeface="Arial Narrow" panose="020B0606020202030204" pitchFamily="34" charset="0"/>
                        </a:rPr>
                        <a:t> Manassas, VA</a:t>
                      </a:r>
                      <a:endParaRPr lang="en-US" sz="1000" b="0" i="0" u="none" strike="noStrike">
                        <a:solidFill>
                          <a:srgbClr val="000000"/>
                        </a:solidFill>
                        <a:effectLst/>
                        <a:latin typeface="Arial Narrow" panose="020B0606020202030204" pitchFamily="34" charset="0"/>
                      </a:endParaRPr>
                    </a:p>
                  </a:txBody>
                  <a:tcPr marL="4657" marR="4657" marT="4657" marB="0"/>
                </a:tc>
                <a:tc>
                  <a:txBody>
                    <a:bodyPr/>
                    <a:lstStyle/>
                    <a:p>
                      <a:pPr algn="r" fontAlgn="ctr"/>
                      <a:r>
                        <a:rPr lang="en-US" sz="1000" u="none" strike="noStrike">
                          <a:effectLst/>
                          <a:latin typeface="Arial Narrow" panose="020B0606020202030204" pitchFamily="34" charset="0"/>
                        </a:rPr>
                        <a:t>0</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r" fontAlgn="ctr"/>
                      <a:r>
                        <a:rPr lang="en-US" sz="1000" u="none" strike="noStrike">
                          <a:effectLst/>
                          <a:latin typeface="Arial Narrow" panose="020B0606020202030204" pitchFamily="34" charset="0"/>
                        </a:rPr>
                        <a:t>0:00</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ctr" fontAlgn="ct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ctr" fontAlgn="ct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l" fontAlgn="t"/>
                      <a:endParaRPr lang="en-US" sz="1000" b="0" i="0" u="none" strike="noStrike">
                        <a:solidFill>
                          <a:srgbClr val="000000"/>
                        </a:solidFill>
                        <a:effectLst/>
                        <a:latin typeface="Arial Narrow" panose="020B0606020202030204" pitchFamily="34" charset="0"/>
                      </a:endParaRPr>
                    </a:p>
                  </a:txBody>
                  <a:tcPr marL="4657" marR="4657" marT="4657" marB="0"/>
                </a:tc>
                <a:tc>
                  <a:txBody>
                    <a:bodyPr/>
                    <a:lstStyle/>
                    <a:p>
                      <a:pPr algn="l" fontAlgn="ct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l" fontAlgn="ctr"/>
                      <a:endParaRPr lang="en-US" sz="1000" b="0" i="0" u="none" strike="noStrike">
                        <a:solidFill>
                          <a:srgbClr val="000000"/>
                        </a:solidFill>
                        <a:effectLst/>
                        <a:latin typeface="Arial Narrow" panose="020B0606020202030204" pitchFamily="34" charset="0"/>
                      </a:endParaRPr>
                    </a:p>
                  </a:txBody>
                  <a:tcPr marL="4657" marR="4657" marT="4657" marB="0" anchor="ctr"/>
                </a:tc>
                <a:extLst>
                  <a:ext uri="{0D108BD9-81ED-4DB2-BD59-A6C34878D82A}">
                    <a16:rowId xmlns:a16="http://schemas.microsoft.com/office/drawing/2014/main" val="4110474952"/>
                  </a:ext>
                </a:extLst>
              </a:tr>
              <a:tr h="177136">
                <a:tc>
                  <a:txBody>
                    <a:bodyPr/>
                    <a:lstStyle/>
                    <a:p>
                      <a:pPr algn="l" fontAlgn="t"/>
                      <a:r>
                        <a:rPr lang="en-US" sz="1000" u="none" strike="noStrike">
                          <a:effectLst/>
                          <a:latin typeface="Arial Narrow" panose="020B0606020202030204" pitchFamily="34" charset="0"/>
                        </a:rPr>
                        <a:t>7/25 (Tu)</a:t>
                      </a:r>
                      <a:endParaRPr lang="en-US" sz="1000" b="0" i="0" u="none" strike="noStrike">
                        <a:solidFill>
                          <a:srgbClr val="000000"/>
                        </a:solidFill>
                        <a:effectLst/>
                        <a:latin typeface="Arial Narrow" panose="020B0606020202030204" pitchFamily="34" charset="0"/>
                      </a:endParaRPr>
                    </a:p>
                  </a:txBody>
                  <a:tcPr marL="4657" marR="4657" marT="4657" marB="0"/>
                </a:tc>
                <a:tc>
                  <a:txBody>
                    <a:bodyPr/>
                    <a:lstStyle/>
                    <a:p>
                      <a:pPr algn="l" fontAlgn="t"/>
                      <a:r>
                        <a:rPr lang="en-US" sz="1000" u="none" strike="noStrike">
                          <a:effectLst/>
                          <a:latin typeface="Arial Narrow" panose="020B0606020202030204" pitchFamily="34" charset="0"/>
                        </a:rPr>
                        <a:t> Plymouth MI</a:t>
                      </a:r>
                      <a:endParaRPr lang="en-US" sz="1000" b="0" i="0" u="none" strike="noStrike">
                        <a:solidFill>
                          <a:srgbClr val="000000"/>
                        </a:solidFill>
                        <a:effectLst/>
                        <a:latin typeface="Arial Narrow" panose="020B0606020202030204" pitchFamily="34" charset="0"/>
                      </a:endParaRPr>
                    </a:p>
                  </a:txBody>
                  <a:tcPr marL="4657" marR="4657" marT="4657" marB="0"/>
                </a:tc>
                <a:tc>
                  <a:txBody>
                    <a:bodyPr/>
                    <a:lstStyle/>
                    <a:p>
                      <a:pPr algn="r" fontAlgn="ctr"/>
                      <a:r>
                        <a:rPr lang="en-US" sz="1000" u="none" strike="noStrike">
                          <a:effectLst/>
                          <a:latin typeface="Arial Narrow" panose="020B0606020202030204" pitchFamily="34" charset="0"/>
                        </a:rPr>
                        <a:t>538</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r" fontAlgn="ctr"/>
                      <a:r>
                        <a:rPr lang="en-US" sz="1000" u="none" strike="noStrike">
                          <a:effectLst/>
                          <a:latin typeface="Arial Narrow" panose="020B0606020202030204" pitchFamily="34" charset="0"/>
                        </a:rPr>
                        <a:t>8:16</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ctr" fontAlgn="ct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ctr" fontAlgn="ctr"/>
                      <a:r>
                        <a:rPr lang="en-US" sz="1000" u="none" strike="noStrike">
                          <a:effectLst/>
                          <a:latin typeface="Arial Narrow" panose="020B0606020202030204" pitchFamily="34" charset="0"/>
                        </a:rPr>
                        <a:t>√</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l" fontAlgn="t"/>
                      <a:endParaRPr lang="en-US" sz="1000" b="0" i="0" u="none" strike="noStrike">
                        <a:solidFill>
                          <a:srgbClr val="000000"/>
                        </a:solidFill>
                        <a:effectLst/>
                        <a:latin typeface="Arial Narrow" panose="020B0606020202030204" pitchFamily="34" charset="0"/>
                      </a:endParaRPr>
                    </a:p>
                  </a:txBody>
                  <a:tcPr marL="4657" marR="4657" marT="4657" marB="0"/>
                </a:tc>
                <a:tc>
                  <a:txBody>
                    <a:bodyPr/>
                    <a:lstStyle/>
                    <a:p>
                      <a:pPr algn="r" fontAlgn="ctr"/>
                      <a:r>
                        <a:rPr lang="en-US" sz="1000" u="none" strike="noStrike">
                          <a:effectLst/>
                          <a:latin typeface="Arial Narrow" panose="020B0606020202030204" pitchFamily="34" charset="0"/>
                        </a:rPr>
                        <a:t>21.52</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r" fontAlgn="ctr"/>
                      <a:r>
                        <a:rPr lang="en-US" sz="1000" u="none" strike="noStrike">
                          <a:effectLst/>
                          <a:latin typeface="Arial Narrow" panose="020B0606020202030204" pitchFamily="34" charset="0"/>
                        </a:rPr>
                        <a:t>1.51</a:t>
                      </a:r>
                      <a:endParaRPr lang="en-US" sz="1000" b="0" i="0" u="none" strike="noStrike">
                        <a:solidFill>
                          <a:srgbClr val="000000"/>
                        </a:solidFill>
                        <a:effectLst/>
                        <a:latin typeface="Arial Narrow" panose="020B0606020202030204" pitchFamily="34" charset="0"/>
                      </a:endParaRPr>
                    </a:p>
                  </a:txBody>
                  <a:tcPr marL="4657" marR="4657" marT="4657" marB="0" anchor="ctr"/>
                </a:tc>
                <a:extLst>
                  <a:ext uri="{0D108BD9-81ED-4DB2-BD59-A6C34878D82A}">
                    <a16:rowId xmlns:a16="http://schemas.microsoft.com/office/drawing/2014/main" val="3781298242"/>
                  </a:ext>
                </a:extLst>
              </a:tr>
              <a:tr h="177136">
                <a:tc>
                  <a:txBody>
                    <a:bodyPr/>
                    <a:lstStyle/>
                    <a:p>
                      <a:pPr algn="l" fontAlgn="t"/>
                      <a:r>
                        <a:rPr lang="en-US" sz="1000" u="none" strike="noStrike">
                          <a:effectLst/>
                          <a:latin typeface="Arial Narrow" panose="020B0606020202030204" pitchFamily="34" charset="0"/>
                        </a:rPr>
                        <a:t>7/26 (We)</a:t>
                      </a:r>
                      <a:endParaRPr lang="en-US" sz="1000" b="0" i="0" u="none" strike="noStrike">
                        <a:solidFill>
                          <a:srgbClr val="000000"/>
                        </a:solidFill>
                        <a:effectLst/>
                        <a:latin typeface="Arial Narrow" panose="020B0606020202030204" pitchFamily="34" charset="0"/>
                      </a:endParaRPr>
                    </a:p>
                  </a:txBody>
                  <a:tcPr marL="4657" marR="4657" marT="4657" marB="0"/>
                </a:tc>
                <a:tc>
                  <a:txBody>
                    <a:bodyPr/>
                    <a:lstStyle/>
                    <a:p>
                      <a:pPr algn="l" fontAlgn="t"/>
                      <a:r>
                        <a:rPr lang="en-US" sz="1000" u="none" strike="noStrike">
                          <a:effectLst/>
                          <a:latin typeface="Arial Narrow" panose="020B0606020202030204" pitchFamily="34" charset="0"/>
                        </a:rPr>
                        <a:t> Eau Claire, WI</a:t>
                      </a:r>
                      <a:endParaRPr lang="en-US" sz="1000" b="0" i="0" u="none" strike="noStrike">
                        <a:solidFill>
                          <a:srgbClr val="000000"/>
                        </a:solidFill>
                        <a:effectLst/>
                        <a:latin typeface="Arial Narrow" panose="020B0606020202030204" pitchFamily="34" charset="0"/>
                      </a:endParaRPr>
                    </a:p>
                  </a:txBody>
                  <a:tcPr marL="4657" marR="4657" marT="4657" marB="0"/>
                </a:tc>
                <a:tc>
                  <a:txBody>
                    <a:bodyPr/>
                    <a:lstStyle/>
                    <a:p>
                      <a:pPr algn="r" fontAlgn="ctr"/>
                      <a:r>
                        <a:rPr lang="en-US" sz="1000" u="none" strike="noStrike">
                          <a:effectLst/>
                          <a:latin typeface="Arial Narrow" panose="020B0606020202030204" pitchFamily="34" charset="0"/>
                        </a:rPr>
                        <a:t>623</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r" fontAlgn="ctr"/>
                      <a:r>
                        <a:rPr lang="en-US" sz="1000" u="none" strike="noStrike">
                          <a:effectLst/>
                          <a:latin typeface="Arial Narrow" panose="020B0606020202030204" pitchFamily="34" charset="0"/>
                        </a:rPr>
                        <a:t>9:30</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ctr" fontAlgn="ctr"/>
                      <a:r>
                        <a:rPr lang="en-US" sz="1000" u="none" strike="noStrike">
                          <a:effectLst/>
                          <a:latin typeface="Arial Narrow" panose="020B0606020202030204" pitchFamily="34" charset="0"/>
                        </a:rPr>
                        <a:t>√</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ctr" fontAlgn="ctr"/>
                      <a:r>
                        <a:rPr lang="en-US" sz="1000" u="none" strike="noStrike">
                          <a:effectLst/>
                          <a:latin typeface="Arial Narrow" panose="020B0606020202030204" pitchFamily="34" charset="0"/>
                        </a:rPr>
                        <a:t>√</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l" fontAlgn="t"/>
                      <a:endParaRPr lang="en-US" sz="1000" b="0" i="0" u="none" strike="noStrike">
                        <a:solidFill>
                          <a:srgbClr val="000000"/>
                        </a:solidFill>
                        <a:effectLst/>
                        <a:latin typeface="Arial Narrow" panose="020B0606020202030204" pitchFamily="34" charset="0"/>
                      </a:endParaRPr>
                    </a:p>
                  </a:txBody>
                  <a:tcPr marL="4657" marR="4657" marT="4657" marB="0"/>
                </a:tc>
                <a:tc>
                  <a:txBody>
                    <a:bodyPr/>
                    <a:lstStyle/>
                    <a:p>
                      <a:pPr algn="r" fontAlgn="ctr"/>
                      <a:r>
                        <a:rPr lang="en-US" sz="1000" u="none" strike="noStrike">
                          <a:effectLst/>
                          <a:latin typeface="Arial Narrow" panose="020B0606020202030204" pitchFamily="34" charset="0"/>
                        </a:rPr>
                        <a:t>24.92</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r" fontAlgn="ctr"/>
                      <a:r>
                        <a:rPr lang="en-US" sz="1000" u="none" strike="noStrike">
                          <a:effectLst/>
                          <a:latin typeface="Arial Narrow" panose="020B0606020202030204" pitchFamily="34" charset="0"/>
                        </a:rPr>
                        <a:t>1.75</a:t>
                      </a:r>
                      <a:endParaRPr lang="en-US" sz="1000" b="0" i="0" u="none" strike="noStrike">
                        <a:solidFill>
                          <a:srgbClr val="000000"/>
                        </a:solidFill>
                        <a:effectLst/>
                        <a:latin typeface="Arial Narrow" panose="020B0606020202030204" pitchFamily="34" charset="0"/>
                      </a:endParaRPr>
                    </a:p>
                  </a:txBody>
                  <a:tcPr marL="4657" marR="4657" marT="4657" marB="0" anchor="ctr"/>
                </a:tc>
                <a:extLst>
                  <a:ext uri="{0D108BD9-81ED-4DB2-BD59-A6C34878D82A}">
                    <a16:rowId xmlns:a16="http://schemas.microsoft.com/office/drawing/2014/main" val="1603194259"/>
                  </a:ext>
                </a:extLst>
              </a:tr>
              <a:tr h="313338">
                <a:tc>
                  <a:txBody>
                    <a:bodyPr/>
                    <a:lstStyle/>
                    <a:p>
                      <a:pPr algn="l" fontAlgn="t"/>
                      <a:r>
                        <a:rPr lang="en-US" sz="1000" u="none" strike="noStrike">
                          <a:effectLst/>
                          <a:latin typeface="Arial Narrow" panose="020B0606020202030204" pitchFamily="34" charset="0"/>
                        </a:rPr>
                        <a:t>7/27 (Th)</a:t>
                      </a:r>
                      <a:endParaRPr lang="en-US" sz="1000" b="0" i="0" u="none" strike="noStrike">
                        <a:solidFill>
                          <a:srgbClr val="000000"/>
                        </a:solidFill>
                        <a:effectLst/>
                        <a:latin typeface="Arial Narrow" panose="020B0606020202030204" pitchFamily="34" charset="0"/>
                      </a:endParaRPr>
                    </a:p>
                  </a:txBody>
                  <a:tcPr marL="4657" marR="4657" marT="4657" marB="0"/>
                </a:tc>
                <a:tc>
                  <a:txBody>
                    <a:bodyPr/>
                    <a:lstStyle/>
                    <a:p>
                      <a:pPr algn="l" fontAlgn="t"/>
                      <a:r>
                        <a:rPr lang="en-US" sz="1000" u="none" strike="noStrike">
                          <a:effectLst/>
                          <a:latin typeface="Arial Narrow" panose="020B0606020202030204" pitchFamily="34" charset="0"/>
                        </a:rPr>
                        <a:t> Bismarck, ND</a:t>
                      </a:r>
                      <a:endParaRPr lang="en-US" sz="1000" b="0" i="0" u="none" strike="noStrike">
                        <a:solidFill>
                          <a:srgbClr val="000000"/>
                        </a:solidFill>
                        <a:effectLst/>
                        <a:latin typeface="Arial Narrow" panose="020B0606020202030204" pitchFamily="34" charset="0"/>
                      </a:endParaRPr>
                    </a:p>
                  </a:txBody>
                  <a:tcPr marL="4657" marR="4657" marT="4657" marB="0"/>
                </a:tc>
                <a:tc>
                  <a:txBody>
                    <a:bodyPr/>
                    <a:lstStyle/>
                    <a:p>
                      <a:pPr algn="r" fontAlgn="ctr"/>
                      <a:r>
                        <a:rPr lang="en-US" sz="1000" u="none" strike="noStrike">
                          <a:effectLst/>
                          <a:latin typeface="Arial Narrow" panose="020B0606020202030204" pitchFamily="34" charset="0"/>
                        </a:rPr>
                        <a:t>515</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r" fontAlgn="ctr"/>
                      <a:r>
                        <a:rPr lang="en-US" sz="1000" u="none" strike="noStrike">
                          <a:effectLst/>
                          <a:latin typeface="Arial Narrow" panose="020B0606020202030204" pitchFamily="34" charset="0"/>
                        </a:rPr>
                        <a:t>7:45</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ctr" fontAlgn="ctr"/>
                      <a:r>
                        <a:rPr lang="en-US" sz="1000" u="none" strike="noStrike">
                          <a:effectLst/>
                          <a:latin typeface="Arial Narrow" panose="020B0606020202030204" pitchFamily="34" charset="0"/>
                        </a:rPr>
                        <a:t>√</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ctr" fontAlgn="ctr"/>
                      <a:r>
                        <a:rPr lang="en-US" sz="1000" u="none" strike="noStrike">
                          <a:effectLst/>
                          <a:latin typeface="Arial Narrow" panose="020B0606020202030204" pitchFamily="34" charset="0"/>
                        </a:rPr>
                        <a:t>√</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l" fontAlgn="t"/>
                      <a:r>
                        <a:rPr lang="en-US" sz="1000" u="none" strike="noStrike" dirty="0">
                          <a:effectLst/>
                          <a:latin typeface="Arial Narrow" panose="020B0606020202030204" pitchFamily="34" charset="0"/>
                        </a:rPr>
                        <a:t>Mississippi River</a:t>
                      </a:r>
                      <a:br>
                        <a:rPr lang="en-US" sz="1000" u="none" strike="noStrike" dirty="0">
                          <a:effectLst/>
                          <a:latin typeface="Arial Narrow" panose="020B0606020202030204" pitchFamily="34" charset="0"/>
                        </a:rPr>
                      </a:br>
                      <a:r>
                        <a:rPr lang="en-US" sz="1000" u="none" strike="noStrike" dirty="0">
                          <a:effectLst/>
                          <a:latin typeface="Arial Narrow" panose="020B0606020202030204" pitchFamily="34" charset="0"/>
                        </a:rPr>
                        <a:t>KVLY-TV Tower  (was 2063' now 1987')</a:t>
                      </a:r>
                      <a:endParaRPr lang="en-US" sz="1000" b="0" i="0" u="none" strike="noStrike" dirty="0">
                        <a:solidFill>
                          <a:srgbClr val="000000"/>
                        </a:solidFill>
                        <a:effectLst/>
                        <a:latin typeface="Arial Narrow" panose="020B0606020202030204" pitchFamily="34" charset="0"/>
                      </a:endParaRPr>
                    </a:p>
                  </a:txBody>
                  <a:tcPr marL="4657" marR="4657" marT="4657" marB="0"/>
                </a:tc>
                <a:tc>
                  <a:txBody>
                    <a:bodyPr/>
                    <a:lstStyle/>
                    <a:p>
                      <a:pPr algn="r" fontAlgn="ctr"/>
                      <a:r>
                        <a:rPr lang="en-US" sz="1000" u="none" strike="noStrike">
                          <a:effectLst/>
                          <a:latin typeface="Arial Narrow" panose="020B0606020202030204" pitchFamily="34" charset="0"/>
                        </a:rPr>
                        <a:t>20.6</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r" fontAlgn="ctr"/>
                      <a:r>
                        <a:rPr lang="en-US" sz="1000" u="none" strike="noStrike">
                          <a:effectLst/>
                          <a:latin typeface="Arial Narrow" panose="020B0606020202030204" pitchFamily="34" charset="0"/>
                        </a:rPr>
                        <a:t>1.45</a:t>
                      </a:r>
                      <a:endParaRPr lang="en-US" sz="1000" b="0" i="0" u="none" strike="noStrike">
                        <a:solidFill>
                          <a:srgbClr val="000000"/>
                        </a:solidFill>
                        <a:effectLst/>
                        <a:latin typeface="Arial Narrow" panose="020B0606020202030204" pitchFamily="34" charset="0"/>
                      </a:endParaRPr>
                    </a:p>
                  </a:txBody>
                  <a:tcPr marL="4657" marR="4657" marT="4657" marB="0" anchor="ctr"/>
                </a:tc>
                <a:extLst>
                  <a:ext uri="{0D108BD9-81ED-4DB2-BD59-A6C34878D82A}">
                    <a16:rowId xmlns:a16="http://schemas.microsoft.com/office/drawing/2014/main" val="3570589366"/>
                  </a:ext>
                </a:extLst>
              </a:tr>
              <a:tr h="560021">
                <a:tc>
                  <a:txBody>
                    <a:bodyPr/>
                    <a:lstStyle/>
                    <a:p>
                      <a:pPr algn="l" fontAlgn="t"/>
                      <a:r>
                        <a:rPr lang="en-US" sz="1000" u="none" strike="noStrike">
                          <a:effectLst/>
                          <a:latin typeface="Arial Narrow" panose="020B0606020202030204" pitchFamily="34" charset="0"/>
                        </a:rPr>
                        <a:t>7/28 (Fr)</a:t>
                      </a:r>
                      <a:endParaRPr lang="en-US" sz="1000" b="0" i="0" u="none" strike="noStrike">
                        <a:solidFill>
                          <a:srgbClr val="000000"/>
                        </a:solidFill>
                        <a:effectLst/>
                        <a:latin typeface="Arial Narrow" panose="020B0606020202030204" pitchFamily="34" charset="0"/>
                      </a:endParaRPr>
                    </a:p>
                  </a:txBody>
                  <a:tcPr marL="4657" marR="4657" marT="4657" marB="0"/>
                </a:tc>
                <a:tc>
                  <a:txBody>
                    <a:bodyPr/>
                    <a:lstStyle/>
                    <a:p>
                      <a:pPr algn="l" fontAlgn="t"/>
                      <a:r>
                        <a:rPr lang="en-US" sz="1000" u="none" strike="noStrike">
                          <a:effectLst/>
                          <a:latin typeface="Arial Narrow" panose="020B0606020202030204" pitchFamily="34" charset="0"/>
                        </a:rPr>
                        <a:t> Livingston, MT</a:t>
                      </a:r>
                      <a:endParaRPr lang="en-US" sz="1000" b="0" i="0" u="none" strike="noStrike">
                        <a:solidFill>
                          <a:srgbClr val="000000"/>
                        </a:solidFill>
                        <a:effectLst/>
                        <a:latin typeface="Arial Narrow" panose="020B0606020202030204" pitchFamily="34" charset="0"/>
                      </a:endParaRPr>
                    </a:p>
                  </a:txBody>
                  <a:tcPr marL="4657" marR="4657" marT="4657" marB="0"/>
                </a:tc>
                <a:tc>
                  <a:txBody>
                    <a:bodyPr/>
                    <a:lstStyle/>
                    <a:p>
                      <a:pPr algn="r" fontAlgn="ctr"/>
                      <a:r>
                        <a:rPr lang="en-US" sz="1000" u="none" strike="noStrike">
                          <a:effectLst/>
                          <a:latin typeface="Arial Narrow" panose="020B0606020202030204" pitchFamily="34" charset="0"/>
                        </a:rPr>
                        <a:t>554</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r" fontAlgn="ctr"/>
                      <a:r>
                        <a:rPr lang="en-US" sz="1000" u="none" strike="noStrike">
                          <a:effectLst/>
                          <a:latin typeface="Arial Narrow" panose="020B0606020202030204" pitchFamily="34" charset="0"/>
                        </a:rPr>
                        <a:t>8:11</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ctr" fontAlgn="ctr"/>
                      <a:r>
                        <a:rPr lang="en-US" sz="1000" u="none" strike="noStrike">
                          <a:effectLst/>
                          <a:latin typeface="Arial Narrow" panose="020B0606020202030204" pitchFamily="34" charset="0"/>
                        </a:rPr>
                        <a:t>√</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ctr" fontAlgn="ctr"/>
                      <a:r>
                        <a:rPr lang="en-US" sz="1000" u="none" strike="noStrike">
                          <a:effectLst/>
                          <a:latin typeface="Arial Narrow" panose="020B0606020202030204" pitchFamily="34" charset="0"/>
                        </a:rPr>
                        <a:t>√</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l" fontAlgn="t"/>
                      <a:r>
                        <a:rPr lang="en-US" sz="1000" u="none" strike="noStrike">
                          <a:effectLst/>
                          <a:latin typeface="Arial Narrow" panose="020B0606020202030204" pitchFamily="34" charset="0"/>
                        </a:rPr>
                        <a:t>TR Nat'l Park</a:t>
                      </a:r>
                      <a:br>
                        <a:rPr lang="en-US" sz="1000" u="none" strike="noStrike">
                          <a:effectLst/>
                          <a:latin typeface="Arial Narrow" panose="020B0606020202030204" pitchFamily="34" charset="0"/>
                        </a:rPr>
                      </a:br>
                      <a:r>
                        <a:rPr lang="en-US" sz="1000" u="none" strike="noStrike">
                          <a:effectLst/>
                          <a:latin typeface="Arial Narrow" panose="020B0606020202030204" pitchFamily="34" charset="0"/>
                        </a:rPr>
                        <a:t>Little MO Nat'l Grasslands</a:t>
                      </a:r>
                      <a:br>
                        <a:rPr lang="en-US" sz="1000" u="none" strike="noStrike">
                          <a:effectLst/>
                          <a:latin typeface="Arial Narrow" panose="020B0606020202030204" pitchFamily="34" charset="0"/>
                        </a:rPr>
                      </a:br>
                      <a:r>
                        <a:rPr lang="en-US" sz="1000" u="none" strike="noStrike">
                          <a:effectLst/>
                          <a:latin typeface="Arial Narrow" panose="020B0606020202030204" pitchFamily="34" charset="0"/>
                        </a:rPr>
                        <a:t>Painted Canyon, ND</a:t>
                      </a:r>
                      <a:br>
                        <a:rPr lang="en-US" sz="1000" u="none" strike="noStrike">
                          <a:effectLst/>
                          <a:latin typeface="Arial Narrow" panose="020B0606020202030204" pitchFamily="34" charset="0"/>
                        </a:rPr>
                      </a:br>
                      <a:r>
                        <a:rPr lang="en-US" sz="1000" u="none" strike="noStrike">
                          <a:effectLst/>
                          <a:latin typeface="Arial Narrow" panose="020B0606020202030204" pitchFamily="34" charset="0"/>
                        </a:rPr>
                        <a:t>Wibaux, MT &amp; Baker, MT</a:t>
                      </a:r>
                      <a:endParaRPr lang="en-US" sz="1000" b="0" i="0" u="none" strike="noStrike">
                        <a:solidFill>
                          <a:srgbClr val="000000"/>
                        </a:solidFill>
                        <a:effectLst/>
                        <a:latin typeface="Arial Narrow" panose="020B0606020202030204" pitchFamily="34" charset="0"/>
                      </a:endParaRPr>
                    </a:p>
                  </a:txBody>
                  <a:tcPr marL="4657" marR="4657" marT="4657" marB="0"/>
                </a:tc>
                <a:tc>
                  <a:txBody>
                    <a:bodyPr/>
                    <a:lstStyle/>
                    <a:p>
                      <a:pPr algn="r" fontAlgn="ctr"/>
                      <a:r>
                        <a:rPr lang="en-US" sz="1000" u="none" strike="noStrike">
                          <a:effectLst/>
                          <a:latin typeface="Arial Narrow" panose="020B0606020202030204" pitchFamily="34" charset="0"/>
                        </a:rPr>
                        <a:t>22.16</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r" fontAlgn="ctr"/>
                      <a:r>
                        <a:rPr lang="en-US" sz="1000" u="none" strike="noStrike">
                          <a:effectLst/>
                          <a:latin typeface="Arial Narrow" panose="020B0606020202030204" pitchFamily="34" charset="0"/>
                        </a:rPr>
                        <a:t>1.56</a:t>
                      </a:r>
                      <a:endParaRPr lang="en-US" sz="1000" b="0" i="0" u="none" strike="noStrike">
                        <a:solidFill>
                          <a:srgbClr val="000000"/>
                        </a:solidFill>
                        <a:effectLst/>
                        <a:latin typeface="Arial Narrow" panose="020B0606020202030204" pitchFamily="34" charset="0"/>
                      </a:endParaRPr>
                    </a:p>
                  </a:txBody>
                  <a:tcPr marL="4657" marR="4657" marT="4657" marB="0" anchor="ctr"/>
                </a:tc>
                <a:extLst>
                  <a:ext uri="{0D108BD9-81ED-4DB2-BD59-A6C34878D82A}">
                    <a16:rowId xmlns:a16="http://schemas.microsoft.com/office/drawing/2014/main" val="4158020901"/>
                  </a:ext>
                </a:extLst>
              </a:tr>
              <a:tr h="177136">
                <a:tc>
                  <a:txBody>
                    <a:bodyPr/>
                    <a:lstStyle/>
                    <a:p>
                      <a:pPr algn="l" fontAlgn="t"/>
                      <a:r>
                        <a:rPr lang="en-US" sz="1000" u="none" strike="noStrike">
                          <a:effectLst/>
                          <a:latin typeface="Arial Narrow" panose="020B0606020202030204" pitchFamily="34" charset="0"/>
                        </a:rPr>
                        <a:t>7/29 (Sa)</a:t>
                      </a:r>
                      <a:endParaRPr lang="en-US" sz="1000" b="0" i="0" u="none" strike="noStrike">
                        <a:solidFill>
                          <a:srgbClr val="000000"/>
                        </a:solidFill>
                        <a:effectLst/>
                        <a:latin typeface="Arial Narrow" panose="020B0606020202030204" pitchFamily="34" charset="0"/>
                      </a:endParaRPr>
                    </a:p>
                  </a:txBody>
                  <a:tcPr marL="4657" marR="4657" marT="4657" marB="0"/>
                </a:tc>
                <a:tc>
                  <a:txBody>
                    <a:bodyPr/>
                    <a:lstStyle/>
                    <a:p>
                      <a:pPr algn="l" fontAlgn="t"/>
                      <a:r>
                        <a:rPr lang="en-US" sz="1000" u="none" strike="noStrike">
                          <a:effectLst/>
                          <a:latin typeface="Arial Narrow" panose="020B0606020202030204" pitchFamily="34" charset="0"/>
                        </a:rPr>
                        <a:t> Colfax, WA</a:t>
                      </a:r>
                      <a:endParaRPr lang="en-US" sz="1000" b="0" i="0" u="none" strike="noStrike">
                        <a:solidFill>
                          <a:srgbClr val="000000"/>
                        </a:solidFill>
                        <a:effectLst/>
                        <a:latin typeface="Arial Narrow" panose="020B0606020202030204" pitchFamily="34" charset="0"/>
                      </a:endParaRPr>
                    </a:p>
                  </a:txBody>
                  <a:tcPr marL="4657" marR="4657" marT="4657" marB="0"/>
                </a:tc>
                <a:tc>
                  <a:txBody>
                    <a:bodyPr/>
                    <a:lstStyle/>
                    <a:p>
                      <a:pPr algn="r" fontAlgn="ctr"/>
                      <a:r>
                        <a:rPr lang="en-US" sz="1000" u="none" strike="noStrike">
                          <a:effectLst/>
                          <a:latin typeface="Arial Narrow" panose="020B0606020202030204" pitchFamily="34" charset="0"/>
                        </a:rPr>
                        <a:t>481</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r" fontAlgn="ctr"/>
                      <a:r>
                        <a:rPr lang="en-US" sz="1000" u="none" strike="noStrike">
                          <a:effectLst/>
                          <a:latin typeface="Arial Narrow" panose="020B0606020202030204" pitchFamily="34" charset="0"/>
                        </a:rPr>
                        <a:t>7:15</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ctr" fontAlgn="ctr"/>
                      <a:r>
                        <a:rPr lang="en-US" sz="1000" u="none" strike="noStrike">
                          <a:effectLst/>
                          <a:latin typeface="Arial Narrow" panose="020B0606020202030204" pitchFamily="34" charset="0"/>
                        </a:rPr>
                        <a:t>√</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ctr" fontAlgn="ctr"/>
                      <a:r>
                        <a:rPr lang="en-US" sz="1000" u="none" strike="noStrike">
                          <a:effectLst/>
                          <a:latin typeface="Arial Narrow" panose="020B0606020202030204" pitchFamily="34" charset="0"/>
                        </a:rPr>
                        <a:t>√</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l" fontAlgn="t"/>
                      <a:endParaRPr lang="en-US" sz="1000" b="0" i="0" u="none" strike="noStrike">
                        <a:solidFill>
                          <a:srgbClr val="000000"/>
                        </a:solidFill>
                        <a:effectLst/>
                        <a:latin typeface="Arial Narrow" panose="020B0606020202030204" pitchFamily="34" charset="0"/>
                      </a:endParaRPr>
                    </a:p>
                  </a:txBody>
                  <a:tcPr marL="4657" marR="4657" marT="4657" marB="0"/>
                </a:tc>
                <a:tc>
                  <a:txBody>
                    <a:bodyPr/>
                    <a:lstStyle/>
                    <a:p>
                      <a:pPr algn="r" fontAlgn="ctr"/>
                      <a:r>
                        <a:rPr lang="en-US" sz="1000" u="none" strike="noStrike">
                          <a:effectLst/>
                          <a:latin typeface="Arial Narrow" panose="020B0606020202030204" pitchFamily="34" charset="0"/>
                        </a:rPr>
                        <a:t>19.24</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r" fontAlgn="ctr"/>
                      <a:r>
                        <a:rPr lang="en-US" sz="1000" u="none" strike="noStrike">
                          <a:effectLst/>
                          <a:latin typeface="Arial Narrow" panose="020B0606020202030204" pitchFamily="34" charset="0"/>
                        </a:rPr>
                        <a:t>1.35</a:t>
                      </a:r>
                      <a:endParaRPr lang="en-US" sz="1000" b="0" i="0" u="none" strike="noStrike">
                        <a:solidFill>
                          <a:srgbClr val="000000"/>
                        </a:solidFill>
                        <a:effectLst/>
                        <a:latin typeface="Arial Narrow" panose="020B0606020202030204" pitchFamily="34" charset="0"/>
                      </a:endParaRPr>
                    </a:p>
                  </a:txBody>
                  <a:tcPr marL="4657" marR="4657" marT="4657" marB="0" anchor="ctr"/>
                </a:tc>
                <a:extLst>
                  <a:ext uri="{0D108BD9-81ED-4DB2-BD59-A6C34878D82A}">
                    <a16:rowId xmlns:a16="http://schemas.microsoft.com/office/drawing/2014/main" val="2127031600"/>
                  </a:ext>
                </a:extLst>
              </a:tr>
              <a:tr h="354273">
                <a:tc>
                  <a:txBody>
                    <a:bodyPr/>
                    <a:lstStyle/>
                    <a:p>
                      <a:pPr algn="l" fontAlgn="t"/>
                      <a:r>
                        <a:rPr lang="en-US" sz="1000" u="none" strike="noStrike">
                          <a:effectLst/>
                          <a:latin typeface="Arial Narrow" panose="020B0606020202030204" pitchFamily="34" charset="0"/>
                        </a:rPr>
                        <a:t>7/30 (Su)</a:t>
                      </a:r>
                      <a:endParaRPr lang="en-US" sz="1000" b="0" i="0" u="none" strike="noStrike">
                        <a:solidFill>
                          <a:srgbClr val="000000"/>
                        </a:solidFill>
                        <a:effectLst/>
                        <a:latin typeface="Arial Narrow" panose="020B0606020202030204" pitchFamily="34" charset="0"/>
                      </a:endParaRPr>
                    </a:p>
                  </a:txBody>
                  <a:tcPr marL="4657" marR="4657" marT="4657" marB="0"/>
                </a:tc>
                <a:tc>
                  <a:txBody>
                    <a:bodyPr/>
                    <a:lstStyle/>
                    <a:p>
                      <a:pPr algn="l" fontAlgn="t"/>
                      <a:r>
                        <a:rPr lang="en-US" sz="1000" u="none" strike="noStrike">
                          <a:effectLst/>
                          <a:latin typeface="Arial Narrow" panose="020B0606020202030204" pitchFamily="34" charset="0"/>
                        </a:rPr>
                        <a:t> Walla Walla, WA</a:t>
                      </a:r>
                      <a:endParaRPr lang="en-US" sz="1000" b="0" i="0" u="none" strike="noStrike">
                        <a:solidFill>
                          <a:srgbClr val="000000"/>
                        </a:solidFill>
                        <a:effectLst/>
                        <a:latin typeface="Arial Narrow" panose="020B0606020202030204" pitchFamily="34" charset="0"/>
                      </a:endParaRPr>
                    </a:p>
                  </a:txBody>
                  <a:tcPr marL="4657" marR="4657" marT="4657" marB="0"/>
                </a:tc>
                <a:tc>
                  <a:txBody>
                    <a:bodyPr/>
                    <a:lstStyle/>
                    <a:p>
                      <a:pPr algn="r" fontAlgn="ctr"/>
                      <a:r>
                        <a:rPr lang="en-US" sz="1000" u="none" strike="noStrike">
                          <a:effectLst/>
                          <a:latin typeface="Arial Narrow" panose="020B0606020202030204" pitchFamily="34" charset="0"/>
                        </a:rPr>
                        <a:t>118</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r" fontAlgn="ctr"/>
                      <a:r>
                        <a:rPr lang="en-US" sz="1000" u="none" strike="noStrike">
                          <a:effectLst/>
                          <a:latin typeface="Arial Narrow" panose="020B0606020202030204" pitchFamily="34" charset="0"/>
                        </a:rPr>
                        <a:t>2:10</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ctr" fontAlgn="ctr"/>
                      <a:r>
                        <a:rPr lang="en-US" sz="1000" u="none" strike="noStrike">
                          <a:effectLst/>
                          <a:latin typeface="Arial Narrow" panose="020B0606020202030204" pitchFamily="34" charset="0"/>
                        </a:rPr>
                        <a:t>√</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ctr" fontAlgn="ct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l" fontAlgn="t"/>
                      <a:r>
                        <a:rPr lang="en-US" sz="1000" u="none" strike="noStrike">
                          <a:effectLst/>
                          <a:latin typeface="Arial Narrow" panose="020B0606020202030204" pitchFamily="34" charset="0"/>
                        </a:rPr>
                        <a:t>Steptoe Butte</a:t>
                      </a:r>
                      <a:br>
                        <a:rPr lang="en-US" sz="1000" u="none" strike="noStrike">
                          <a:effectLst/>
                          <a:latin typeface="Arial Narrow" panose="020B0606020202030204" pitchFamily="34" charset="0"/>
                        </a:rPr>
                      </a:br>
                      <a:r>
                        <a:rPr lang="en-US" sz="1000" u="none" strike="noStrike">
                          <a:effectLst/>
                          <a:latin typeface="Arial Narrow" panose="020B0606020202030204" pitchFamily="34" charset="0"/>
                        </a:rPr>
                        <a:t>Palouse Falls</a:t>
                      </a:r>
                      <a:endParaRPr lang="en-US" sz="1000" b="0" i="0" u="none" strike="noStrike">
                        <a:solidFill>
                          <a:srgbClr val="000000"/>
                        </a:solidFill>
                        <a:effectLst/>
                        <a:latin typeface="Arial Narrow" panose="020B0606020202030204" pitchFamily="34" charset="0"/>
                      </a:endParaRPr>
                    </a:p>
                  </a:txBody>
                  <a:tcPr marL="4657" marR="4657" marT="4657" marB="0"/>
                </a:tc>
                <a:tc>
                  <a:txBody>
                    <a:bodyPr/>
                    <a:lstStyle/>
                    <a:p>
                      <a:pPr algn="r" fontAlgn="ctr"/>
                      <a:r>
                        <a:rPr lang="en-US" sz="1000" u="none" strike="noStrike">
                          <a:effectLst/>
                          <a:latin typeface="Arial Narrow" panose="020B0606020202030204" pitchFamily="34" charset="0"/>
                        </a:rPr>
                        <a:t>4.72</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r" fontAlgn="ctr"/>
                      <a:r>
                        <a:rPr lang="en-US" sz="1000" u="none" strike="noStrike">
                          <a:effectLst/>
                          <a:latin typeface="Arial Narrow" panose="020B0606020202030204" pitchFamily="34" charset="0"/>
                        </a:rPr>
                        <a:t>0.33</a:t>
                      </a:r>
                      <a:endParaRPr lang="en-US" sz="1000" b="0" i="0" u="none" strike="noStrike">
                        <a:solidFill>
                          <a:srgbClr val="000000"/>
                        </a:solidFill>
                        <a:effectLst/>
                        <a:latin typeface="Arial Narrow" panose="020B0606020202030204" pitchFamily="34" charset="0"/>
                      </a:endParaRPr>
                    </a:p>
                  </a:txBody>
                  <a:tcPr marL="4657" marR="4657" marT="4657" marB="0" anchor="ctr"/>
                </a:tc>
                <a:extLst>
                  <a:ext uri="{0D108BD9-81ED-4DB2-BD59-A6C34878D82A}">
                    <a16:rowId xmlns:a16="http://schemas.microsoft.com/office/drawing/2014/main" val="1064306225"/>
                  </a:ext>
                </a:extLst>
              </a:tr>
              <a:tr h="177136">
                <a:tc>
                  <a:txBody>
                    <a:bodyPr/>
                    <a:lstStyle/>
                    <a:p>
                      <a:pPr algn="l" fontAlgn="t"/>
                      <a:r>
                        <a:rPr lang="en-US" sz="1000" u="none" strike="noStrike">
                          <a:effectLst/>
                          <a:latin typeface="Arial Narrow" panose="020B0606020202030204" pitchFamily="34" charset="0"/>
                        </a:rPr>
                        <a:t>7/31 (Mo)</a:t>
                      </a:r>
                      <a:endParaRPr lang="en-US" sz="1000" b="0" i="0" u="none" strike="noStrike">
                        <a:solidFill>
                          <a:srgbClr val="000000"/>
                        </a:solidFill>
                        <a:effectLst/>
                        <a:latin typeface="Arial Narrow" panose="020B0606020202030204" pitchFamily="34" charset="0"/>
                      </a:endParaRPr>
                    </a:p>
                  </a:txBody>
                  <a:tcPr marL="4657" marR="4657" marT="4657" marB="0"/>
                </a:tc>
                <a:tc>
                  <a:txBody>
                    <a:bodyPr/>
                    <a:lstStyle/>
                    <a:p>
                      <a:pPr algn="l" fontAlgn="t"/>
                      <a:r>
                        <a:rPr lang="en-US" sz="1000" u="none" strike="noStrike">
                          <a:effectLst/>
                          <a:latin typeface="Arial Narrow" panose="020B0606020202030204" pitchFamily="34" charset="0"/>
                        </a:rPr>
                        <a:t> Cashmere, WA</a:t>
                      </a:r>
                      <a:endParaRPr lang="en-US" sz="1000" b="0" i="0" u="none" strike="noStrike">
                        <a:solidFill>
                          <a:srgbClr val="000000"/>
                        </a:solidFill>
                        <a:effectLst/>
                        <a:latin typeface="Arial Narrow" panose="020B0606020202030204" pitchFamily="34" charset="0"/>
                      </a:endParaRPr>
                    </a:p>
                  </a:txBody>
                  <a:tcPr marL="4657" marR="4657" marT="4657" marB="0"/>
                </a:tc>
                <a:tc>
                  <a:txBody>
                    <a:bodyPr/>
                    <a:lstStyle/>
                    <a:p>
                      <a:pPr algn="r" fontAlgn="ctr"/>
                      <a:r>
                        <a:rPr lang="en-US" sz="1000" u="none" strike="noStrike">
                          <a:effectLst/>
                          <a:latin typeface="Arial Narrow" panose="020B0606020202030204" pitchFamily="34" charset="0"/>
                        </a:rPr>
                        <a:t>176</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r" fontAlgn="ctr"/>
                      <a:r>
                        <a:rPr lang="en-US" sz="1000" u="none" strike="noStrike">
                          <a:effectLst/>
                          <a:latin typeface="Arial Narrow" panose="020B0606020202030204" pitchFamily="34" charset="0"/>
                        </a:rPr>
                        <a:t>2:55</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ctr" fontAlgn="ctr"/>
                      <a:r>
                        <a:rPr lang="en-US" sz="1000" u="none" strike="noStrike">
                          <a:effectLst/>
                          <a:latin typeface="Arial Narrow" panose="020B0606020202030204" pitchFamily="34" charset="0"/>
                        </a:rPr>
                        <a:t>√</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ctr" fontAlgn="ct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l" fontAlgn="t"/>
                      <a:endParaRPr lang="en-US" sz="1000" b="0" i="0" u="none" strike="noStrike">
                        <a:solidFill>
                          <a:srgbClr val="000000"/>
                        </a:solidFill>
                        <a:effectLst/>
                        <a:latin typeface="Arial Narrow" panose="020B0606020202030204" pitchFamily="34" charset="0"/>
                      </a:endParaRPr>
                    </a:p>
                  </a:txBody>
                  <a:tcPr marL="4657" marR="4657" marT="4657" marB="0"/>
                </a:tc>
                <a:tc>
                  <a:txBody>
                    <a:bodyPr/>
                    <a:lstStyle/>
                    <a:p>
                      <a:pPr algn="r" fontAlgn="ctr"/>
                      <a:r>
                        <a:rPr lang="en-US" sz="1000" u="none" strike="noStrike">
                          <a:effectLst/>
                          <a:latin typeface="Arial Narrow" panose="020B0606020202030204" pitchFamily="34" charset="0"/>
                        </a:rPr>
                        <a:t>7.04</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r" fontAlgn="ctr"/>
                      <a:r>
                        <a:rPr lang="en-US" sz="1000" u="none" strike="noStrike">
                          <a:effectLst/>
                          <a:latin typeface="Arial Narrow" panose="020B0606020202030204" pitchFamily="34" charset="0"/>
                        </a:rPr>
                        <a:t>0.49</a:t>
                      </a:r>
                      <a:endParaRPr lang="en-US" sz="1000" b="0" i="0" u="none" strike="noStrike">
                        <a:solidFill>
                          <a:srgbClr val="000000"/>
                        </a:solidFill>
                        <a:effectLst/>
                        <a:latin typeface="Arial Narrow" panose="020B0606020202030204" pitchFamily="34" charset="0"/>
                      </a:endParaRPr>
                    </a:p>
                  </a:txBody>
                  <a:tcPr marL="4657" marR="4657" marT="4657" marB="0" anchor="ctr"/>
                </a:tc>
                <a:extLst>
                  <a:ext uri="{0D108BD9-81ED-4DB2-BD59-A6C34878D82A}">
                    <a16:rowId xmlns:a16="http://schemas.microsoft.com/office/drawing/2014/main" val="2634047085"/>
                  </a:ext>
                </a:extLst>
              </a:tr>
              <a:tr h="177136">
                <a:tc>
                  <a:txBody>
                    <a:bodyPr/>
                    <a:lstStyle/>
                    <a:p>
                      <a:pPr algn="l" fontAlgn="t"/>
                      <a:r>
                        <a:rPr lang="en-US" sz="1000" u="none" strike="noStrike">
                          <a:effectLst/>
                          <a:latin typeface="Arial Narrow" panose="020B0606020202030204" pitchFamily="34" charset="0"/>
                        </a:rPr>
                        <a:t>8/4 (Fr)</a:t>
                      </a:r>
                      <a:endParaRPr lang="en-US" sz="1000" b="0" i="0" u="none" strike="noStrike">
                        <a:solidFill>
                          <a:srgbClr val="000000"/>
                        </a:solidFill>
                        <a:effectLst/>
                        <a:latin typeface="Arial Narrow" panose="020B0606020202030204" pitchFamily="34" charset="0"/>
                      </a:endParaRPr>
                    </a:p>
                  </a:txBody>
                  <a:tcPr marL="4657" marR="4657" marT="4657" marB="0"/>
                </a:tc>
                <a:tc>
                  <a:txBody>
                    <a:bodyPr/>
                    <a:lstStyle/>
                    <a:p>
                      <a:pPr algn="l" fontAlgn="t"/>
                      <a:r>
                        <a:rPr lang="en-US" sz="1000" u="none" strike="noStrike">
                          <a:effectLst/>
                          <a:latin typeface="Arial Narrow" panose="020B0606020202030204" pitchFamily="34" charset="0"/>
                        </a:rPr>
                        <a:t> Newberg, OR</a:t>
                      </a:r>
                      <a:endParaRPr lang="en-US" sz="1000" b="0" i="0" u="none" strike="noStrike">
                        <a:solidFill>
                          <a:srgbClr val="000000"/>
                        </a:solidFill>
                        <a:effectLst/>
                        <a:latin typeface="Arial Narrow" panose="020B0606020202030204" pitchFamily="34" charset="0"/>
                      </a:endParaRPr>
                    </a:p>
                  </a:txBody>
                  <a:tcPr marL="4657" marR="4657" marT="4657" marB="0"/>
                </a:tc>
                <a:tc>
                  <a:txBody>
                    <a:bodyPr/>
                    <a:lstStyle/>
                    <a:p>
                      <a:pPr algn="r" fontAlgn="ctr"/>
                      <a:r>
                        <a:rPr lang="en-US" sz="1000" u="none" strike="noStrike">
                          <a:effectLst/>
                          <a:latin typeface="Arial Narrow" panose="020B0606020202030204" pitchFamily="34" charset="0"/>
                        </a:rPr>
                        <a:t>303</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r" fontAlgn="ctr"/>
                      <a:r>
                        <a:rPr lang="en-US" sz="1000" u="none" strike="noStrike">
                          <a:effectLst/>
                          <a:latin typeface="Arial Narrow" panose="020B0606020202030204" pitchFamily="34" charset="0"/>
                        </a:rPr>
                        <a:t>5:13</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ctr" fontAlgn="ctr"/>
                      <a:r>
                        <a:rPr lang="en-US" sz="1000" u="none" strike="noStrike">
                          <a:effectLst/>
                          <a:latin typeface="Arial Narrow" panose="020B0606020202030204" pitchFamily="34" charset="0"/>
                        </a:rPr>
                        <a:t>√</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ctr" fontAlgn="ctr"/>
                      <a:r>
                        <a:rPr lang="en-US" sz="1000" u="none" strike="noStrike">
                          <a:effectLst/>
                          <a:latin typeface="Arial Narrow" panose="020B0606020202030204" pitchFamily="34" charset="0"/>
                        </a:rPr>
                        <a:t>√</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l" fontAlgn="t"/>
                      <a:endParaRPr lang="en-US" sz="1000" b="0" i="0" u="none" strike="noStrike">
                        <a:solidFill>
                          <a:srgbClr val="000000"/>
                        </a:solidFill>
                        <a:effectLst/>
                        <a:latin typeface="Arial Narrow" panose="020B0606020202030204" pitchFamily="34" charset="0"/>
                      </a:endParaRPr>
                    </a:p>
                  </a:txBody>
                  <a:tcPr marL="4657" marR="4657" marT="4657" marB="0"/>
                </a:tc>
                <a:tc>
                  <a:txBody>
                    <a:bodyPr/>
                    <a:lstStyle/>
                    <a:p>
                      <a:pPr algn="r" fontAlgn="ctr"/>
                      <a:r>
                        <a:rPr lang="en-US" sz="1000" u="none" strike="noStrike">
                          <a:effectLst/>
                          <a:latin typeface="Arial Narrow" panose="020B0606020202030204" pitchFamily="34" charset="0"/>
                        </a:rPr>
                        <a:t>12.12</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r" fontAlgn="ctr"/>
                      <a:r>
                        <a:rPr lang="en-US" sz="1000" u="none" strike="noStrike">
                          <a:effectLst/>
                          <a:latin typeface="Arial Narrow" panose="020B0606020202030204" pitchFamily="34" charset="0"/>
                        </a:rPr>
                        <a:t>0.85</a:t>
                      </a:r>
                      <a:endParaRPr lang="en-US" sz="1000" b="0" i="0" u="none" strike="noStrike">
                        <a:solidFill>
                          <a:srgbClr val="000000"/>
                        </a:solidFill>
                        <a:effectLst/>
                        <a:latin typeface="Arial Narrow" panose="020B0606020202030204" pitchFamily="34" charset="0"/>
                      </a:endParaRPr>
                    </a:p>
                  </a:txBody>
                  <a:tcPr marL="4657" marR="4657" marT="4657" marB="0" anchor="ctr"/>
                </a:tc>
                <a:extLst>
                  <a:ext uri="{0D108BD9-81ED-4DB2-BD59-A6C34878D82A}">
                    <a16:rowId xmlns:a16="http://schemas.microsoft.com/office/drawing/2014/main" val="1320530144"/>
                  </a:ext>
                </a:extLst>
              </a:tr>
              <a:tr h="354273">
                <a:tc>
                  <a:txBody>
                    <a:bodyPr/>
                    <a:lstStyle/>
                    <a:p>
                      <a:pPr algn="l" fontAlgn="t"/>
                      <a:r>
                        <a:rPr lang="en-US" sz="1000" u="none" strike="noStrike">
                          <a:effectLst/>
                          <a:latin typeface="Arial Narrow" panose="020B0606020202030204" pitchFamily="34" charset="0"/>
                        </a:rPr>
                        <a:t>8/8 (Tu)</a:t>
                      </a:r>
                      <a:endParaRPr lang="en-US" sz="1000" b="0" i="0" u="none" strike="noStrike">
                        <a:solidFill>
                          <a:srgbClr val="000000"/>
                        </a:solidFill>
                        <a:effectLst/>
                        <a:latin typeface="Arial Narrow" panose="020B0606020202030204" pitchFamily="34" charset="0"/>
                      </a:endParaRPr>
                    </a:p>
                  </a:txBody>
                  <a:tcPr marL="4657" marR="4657" marT="4657" marB="0"/>
                </a:tc>
                <a:tc>
                  <a:txBody>
                    <a:bodyPr/>
                    <a:lstStyle/>
                    <a:p>
                      <a:pPr algn="l" fontAlgn="t"/>
                      <a:r>
                        <a:rPr lang="en-US" sz="1000" u="none" strike="noStrike">
                          <a:effectLst/>
                          <a:latin typeface="Arial Narrow" panose="020B0606020202030204" pitchFamily="34" charset="0"/>
                        </a:rPr>
                        <a:t> Ontario, OR</a:t>
                      </a:r>
                      <a:endParaRPr lang="en-US" sz="1000" b="0" i="0" u="none" strike="noStrike">
                        <a:solidFill>
                          <a:srgbClr val="000000"/>
                        </a:solidFill>
                        <a:effectLst/>
                        <a:latin typeface="Arial Narrow" panose="020B0606020202030204" pitchFamily="34" charset="0"/>
                      </a:endParaRPr>
                    </a:p>
                  </a:txBody>
                  <a:tcPr marL="4657" marR="4657" marT="4657" marB="0"/>
                </a:tc>
                <a:tc>
                  <a:txBody>
                    <a:bodyPr/>
                    <a:lstStyle/>
                    <a:p>
                      <a:pPr algn="r" fontAlgn="ctr"/>
                      <a:r>
                        <a:rPr lang="en-US" sz="1000" u="none" strike="noStrike">
                          <a:effectLst/>
                          <a:latin typeface="Arial Narrow" panose="020B0606020202030204" pitchFamily="34" charset="0"/>
                        </a:rPr>
                        <a:t>422</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r" fontAlgn="ctr"/>
                      <a:r>
                        <a:rPr lang="en-US" sz="1000" u="none" strike="noStrike">
                          <a:effectLst/>
                          <a:latin typeface="Arial Narrow" panose="020B0606020202030204" pitchFamily="34" charset="0"/>
                        </a:rPr>
                        <a:t>8:18</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ctr" fontAlgn="ctr"/>
                      <a:r>
                        <a:rPr lang="en-US" sz="1000" u="none" strike="noStrike">
                          <a:effectLst/>
                          <a:latin typeface="Arial Narrow" panose="020B0606020202030204" pitchFamily="34" charset="0"/>
                        </a:rPr>
                        <a:t>√</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ctr" fontAlgn="ctr"/>
                      <a:r>
                        <a:rPr lang="en-US" sz="1000" u="none" strike="noStrike">
                          <a:effectLst/>
                          <a:latin typeface="Arial Narrow" panose="020B0606020202030204" pitchFamily="34" charset="0"/>
                        </a:rPr>
                        <a:t>√</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l" fontAlgn="t"/>
                      <a:r>
                        <a:rPr lang="en-US" sz="1000" u="none" strike="noStrike">
                          <a:effectLst/>
                          <a:latin typeface="Arial Narrow" panose="020B0606020202030204" pitchFamily="34" charset="0"/>
                        </a:rPr>
                        <a:t>Mt Hood</a:t>
                      </a:r>
                      <a:br>
                        <a:rPr lang="en-US" sz="1000" u="none" strike="noStrike">
                          <a:effectLst/>
                          <a:latin typeface="Arial Narrow" panose="020B0606020202030204" pitchFamily="34" charset="0"/>
                        </a:rPr>
                      </a:br>
                      <a:r>
                        <a:rPr lang="en-US" sz="1000" u="none" strike="noStrike">
                          <a:effectLst/>
                          <a:latin typeface="Arial Narrow" panose="020B0606020202030204" pitchFamily="34" charset="0"/>
                        </a:rPr>
                        <a:t>John Day Painted Hills</a:t>
                      </a:r>
                      <a:endParaRPr lang="en-US" sz="1000" b="0" i="0" u="none" strike="noStrike">
                        <a:solidFill>
                          <a:srgbClr val="000000"/>
                        </a:solidFill>
                        <a:effectLst/>
                        <a:latin typeface="Arial Narrow" panose="020B0606020202030204" pitchFamily="34" charset="0"/>
                      </a:endParaRPr>
                    </a:p>
                  </a:txBody>
                  <a:tcPr marL="4657" marR="4657" marT="4657" marB="0"/>
                </a:tc>
                <a:tc>
                  <a:txBody>
                    <a:bodyPr/>
                    <a:lstStyle/>
                    <a:p>
                      <a:pPr algn="r" fontAlgn="ctr"/>
                      <a:r>
                        <a:rPr lang="en-US" sz="1000" u="none" strike="noStrike">
                          <a:effectLst/>
                          <a:latin typeface="Arial Narrow" panose="020B0606020202030204" pitchFamily="34" charset="0"/>
                        </a:rPr>
                        <a:t>16.88</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r" fontAlgn="ctr"/>
                      <a:r>
                        <a:rPr lang="en-US" sz="1000" u="none" strike="noStrike">
                          <a:effectLst/>
                          <a:latin typeface="Arial Narrow" panose="020B0606020202030204" pitchFamily="34" charset="0"/>
                        </a:rPr>
                        <a:t>1.19</a:t>
                      </a:r>
                      <a:endParaRPr lang="en-US" sz="1000" b="0" i="0" u="none" strike="noStrike">
                        <a:solidFill>
                          <a:srgbClr val="000000"/>
                        </a:solidFill>
                        <a:effectLst/>
                        <a:latin typeface="Arial Narrow" panose="020B0606020202030204" pitchFamily="34" charset="0"/>
                      </a:endParaRPr>
                    </a:p>
                  </a:txBody>
                  <a:tcPr marL="4657" marR="4657" marT="4657" marB="0" anchor="ctr"/>
                </a:tc>
                <a:extLst>
                  <a:ext uri="{0D108BD9-81ED-4DB2-BD59-A6C34878D82A}">
                    <a16:rowId xmlns:a16="http://schemas.microsoft.com/office/drawing/2014/main" val="1730298081"/>
                  </a:ext>
                </a:extLst>
              </a:tr>
              <a:tr h="177136">
                <a:tc>
                  <a:txBody>
                    <a:bodyPr/>
                    <a:lstStyle/>
                    <a:p>
                      <a:pPr algn="l" fontAlgn="t"/>
                      <a:r>
                        <a:rPr lang="en-US" sz="1000" u="none" strike="noStrike">
                          <a:effectLst/>
                          <a:latin typeface="Arial Narrow" panose="020B0606020202030204" pitchFamily="34" charset="0"/>
                        </a:rPr>
                        <a:t>8/9 (We)</a:t>
                      </a:r>
                      <a:endParaRPr lang="en-US" sz="1000" b="0" i="0" u="none" strike="noStrike">
                        <a:solidFill>
                          <a:srgbClr val="000000"/>
                        </a:solidFill>
                        <a:effectLst/>
                        <a:latin typeface="Arial Narrow" panose="020B0606020202030204" pitchFamily="34" charset="0"/>
                      </a:endParaRPr>
                    </a:p>
                  </a:txBody>
                  <a:tcPr marL="4657" marR="4657" marT="4657" marB="0"/>
                </a:tc>
                <a:tc>
                  <a:txBody>
                    <a:bodyPr/>
                    <a:lstStyle/>
                    <a:p>
                      <a:pPr algn="l" fontAlgn="t"/>
                      <a:r>
                        <a:rPr lang="en-US" sz="1000" u="none" strike="noStrike">
                          <a:effectLst/>
                          <a:latin typeface="Arial Narrow" panose="020B0606020202030204" pitchFamily="34" charset="0"/>
                        </a:rPr>
                        <a:t> Spanish Fork, UT</a:t>
                      </a:r>
                      <a:endParaRPr lang="en-US" sz="1000" b="0" i="0" u="none" strike="noStrike">
                        <a:solidFill>
                          <a:srgbClr val="000000"/>
                        </a:solidFill>
                        <a:effectLst/>
                        <a:latin typeface="Arial Narrow" panose="020B0606020202030204" pitchFamily="34" charset="0"/>
                      </a:endParaRPr>
                    </a:p>
                  </a:txBody>
                  <a:tcPr marL="4657" marR="4657" marT="4657" marB="0"/>
                </a:tc>
                <a:tc>
                  <a:txBody>
                    <a:bodyPr/>
                    <a:lstStyle/>
                    <a:p>
                      <a:pPr algn="r" fontAlgn="ctr"/>
                      <a:r>
                        <a:rPr lang="en-US" sz="1000" u="none" strike="noStrike">
                          <a:effectLst/>
                          <a:latin typeface="Arial Narrow" panose="020B0606020202030204" pitchFamily="34" charset="0"/>
                        </a:rPr>
                        <a:t>442</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r" fontAlgn="ctr"/>
                      <a:r>
                        <a:rPr lang="en-US" sz="1000" u="none" strike="noStrike">
                          <a:effectLst/>
                          <a:latin typeface="Arial Narrow" panose="020B0606020202030204" pitchFamily="34" charset="0"/>
                        </a:rPr>
                        <a:t>6:23</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ctr" fontAlgn="ctr"/>
                      <a:r>
                        <a:rPr lang="en-US" sz="1000" u="none" strike="noStrike">
                          <a:effectLst/>
                          <a:latin typeface="Arial Narrow" panose="020B0606020202030204" pitchFamily="34" charset="0"/>
                        </a:rPr>
                        <a:t>√</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ctr" fontAlgn="ctr"/>
                      <a:r>
                        <a:rPr lang="en-US" sz="1000" u="none" strike="noStrike">
                          <a:effectLst/>
                          <a:latin typeface="Arial Narrow" panose="020B0606020202030204" pitchFamily="34" charset="0"/>
                        </a:rPr>
                        <a:t>√</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l" fontAlgn="t"/>
                      <a:r>
                        <a:rPr lang="en-US" sz="1000" u="none" strike="noStrike">
                          <a:effectLst/>
                          <a:latin typeface="Arial Narrow" panose="020B0606020202030204" pitchFamily="34" charset="0"/>
                        </a:rPr>
                        <a:t>Twin Falls Gorge</a:t>
                      </a:r>
                      <a:endParaRPr lang="en-US" sz="1000" b="0" i="0" u="none" strike="noStrike">
                        <a:solidFill>
                          <a:srgbClr val="000000"/>
                        </a:solidFill>
                        <a:effectLst/>
                        <a:latin typeface="Arial Narrow" panose="020B0606020202030204" pitchFamily="34" charset="0"/>
                      </a:endParaRPr>
                    </a:p>
                  </a:txBody>
                  <a:tcPr marL="4657" marR="4657" marT="4657" marB="0"/>
                </a:tc>
                <a:tc>
                  <a:txBody>
                    <a:bodyPr/>
                    <a:lstStyle/>
                    <a:p>
                      <a:pPr algn="r" fontAlgn="ctr"/>
                      <a:r>
                        <a:rPr lang="en-US" sz="1000" u="none" strike="noStrike">
                          <a:effectLst/>
                          <a:latin typeface="Arial Narrow" panose="020B0606020202030204" pitchFamily="34" charset="0"/>
                        </a:rPr>
                        <a:t>17.68</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r" fontAlgn="ctr"/>
                      <a:r>
                        <a:rPr lang="en-US" sz="1000" u="none" strike="noStrike">
                          <a:effectLst/>
                          <a:latin typeface="Arial Narrow" panose="020B0606020202030204" pitchFamily="34" charset="0"/>
                        </a:rPr>
                        <a:t>1.24</a:t>
                      </a:r>
                      <a:endParaRPr lang="en-US" sz="1000" b="0" i="0" u="none" strike="noStrike">
                        <a:solidFill>
                          <a:srgbClr val="000000"/>
                        </a:solidFill>
                        <a:effectLst/>
                        <a:latin typeface="Arial Narrow" panose="020B0606020202030204" pitchFamily="34" charset="0"/>
                      </a:endParaRPr>
                    </a:p>
                  </a:txBody>
                  <a:tcPr marL="4657" marR="4657" marT="4657" marB="0" anchor="ctr"/>
                </a:tc>
                <a:extLst>
                  <a:ext uri="{0D108BD9-81ED-4DB2-BD59-A6C34878D82A}">
                    <a16:rowId xmlns:a16="http://schemas.microsoft.com/office/drawing/2014/main" val="3650134924"/>
                  </a:ext>
                </a:extLst>
              </a:tr>
              <a:tr h="565056">
                <a:tc>
                  <a:txBody>
                    <a:bodyPr/>
                    <a:lstStyle/>
                    <a:p>
                      <a:pPr algn="l" fontAlgn="t"/>
                      <a:r>
                        <a:rPr lang="en-US" sz="1000" u="none" strike="noStrike">
                          <a:effectLst/>
                          <a:latin typeface="Arial Narrow" panose="020B0606020202030204" pitchFamily="34" charset="0"/>
                        </a:rPr>
                        <a:t>8/10 (Th)</a:t>
                      </a:r>
                      <a:endParaRPr lang="en-US" sz="1000" b="0" i="0" u="none" strike="noStrike">
                        <a:solidFill>
                          <a:srgbClr val="000000"/>
                        </a:solidFill>
                        <a:effectLst/>
                        <a:latin typeface="Arial Narrow" panose="020B0606020202030204" pitchFamily="34" charset="0"/>
                      </a:endParaRPr>
                    </a:p>
                  </a:txBody>
                  <a:tcPr marL="4657" marR="4657" marT="4657" marB="0"/>
                </a:tc>
                <a:tc>
                  <a:txBody>
                    <a:bodyPr/>
                    <a:lstStyle/>
                    <a:p>
                      <a:pPr algn="l" fontAlgn="t"/>
                      <a:r>
                        <a:rPr lang="en-US" sz="1000" u="none" strike="noStrike">
                          <a:effectLst/>
                          <a:latin typeface="Arial Narrow" panose="020B0606020202030204" pitchFamily="34" charset="0"/>
                        </a:rPr>
                        <a:t> Cortez, CO</a:t>
                      </a:r>
                      <a:endParaRPr lang="en-US" sz="1000" b="0" i="0" u="none" strike="noStrike">
                        <a:solidFill>
                          <a:srgbClr val="000000"/>
                        </a:solidFill>
                        <a:effectLst/>
                        <a:latin typeface="Arial Narrow" panose="020B0606020202030204" pitchFamily="34" charset="0"/>
                      </a:endParaRPr>
                    </a:p>
                  </a:txBody>
                  <a:tcPr marL="4657" marR="4657" marT="4657" marB="0"/>
                </a:tc>
                <a:tc>
                  <a:txBody>
                    <a:bodyPr/>
                    <a:lstStyle/>
                    <a:p>
                      <a:pPr algn="r" fontAlgn="ctr"/>
                      <a:r>
                        <a:rPr lang="en-US" sz="1000" u="none" strike="noStrike">
                          <a:effectLst/>
                          <a:latin typeface="Arial Narrow" panose="020B0606020202030204" pitchFamily="34" charset="0"/>
                        </a:rPr>
                        <a:t>457</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r" fontAlgn="ctr"/>
                      <a:r>
                        <a:rPr lang="en-US" sz="1000" u="none" strike="noStrike">
                          <a:effectLst/>
                          <a:latin typeface="Arial Narrow" panose="020B0606020202030204" pitchFamily="34" charset="0"/>
                        </a:rPr>
                        <a:t>8:52</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ctr" fontAlgn="ctr"/>
                      <a:r>
                        <a:rPr lang="en-US" sz="1000" u="none" strike="noStrike">
                          <a:effectLst/>
                          <a:latin typeface="Arial Narrow" panose="020B0606020202030204" pitchFamily="34" charset="0"/>
                        </a:rPr>
                        <a:t>√</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ctr" fontAlgn="ctr"/>
                      <a:r>
                        <a:rPr lang="en-US" sz="1000" u="none" strike="noStrike">
                          <a:effectLst/>
                          <a:latin typeface="Arial Narrow" panose="020B0606020202030204" pitchFamily="34" charset="0"/>
                        </a:rPr>
                        <a:t>√</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l" fontAlgn="t"/>
                      <a:r>
                        <a:rPr lang="en-US" sz="1000" u="none" strike="noStrike">
                          <a:effectLst/>
                          <a:latin typeface="Arial Narrow" panose="020B0606020202030204" pitchFamily="34" charset="0"/>
                        </a:rPr>
                        <a:t>Valley of the Gods</a:t>
                      </a:r>
                      <a:br>
                        <a:rPr lang="en-US" sz="1000" u="none" strike="noStrike">
                          <a:effectLst/>
                          <a:latin typeface="Arial Narrow" panose="020B0606020202030204" pitchFamily="34" charset="0"/>
                        </a:rPr>
                      </a:br>
                      <a:r>
                        <a:rPr lang="en-US" sz="1000" u="none" strike="noStrike">
                          <a:effectLst/>
                          <a:latin typeface="Arial Narrow" panose="020B0606020202030204" pitchFamily="34" charset="0"/>
                        </a:rPr>
                        <a:t>Moki Dugway</a:t>
                      </a:r>
                      <a:br>
                        <a:rPr lang="en-US" sz="1000" u="none" strike="noStrike">
                          <a:effectLst/>
                          <a:latin typeface="Arial Narrow" panose="020B0606020202030204" pitchFamily="34" charset="0"/>
                        </a:rPr>
                      </a:br>
                      <a:r>
                        <a:rPr lang="en-US" sz="1000" u="none" strike="noStrike">
                          <a:effectLst/>
                          <a:latin typeface="Arial Narrow" panose="020B0606020202030204" pitchFamily="34" charset="0"/>
                        </a:rPr>
                        <a:t>Forrest Gump Point</a:t>
                      </a:r>
                      <a:br>
                        <a:rPr lang="en-US" sz="1000" u="none" strike="noStrike">
                          <a:effectLst/>
                          <a:latin typeface="Arial Narrow" panose="020B0606020202030204" pitchFamily="34" charset="0"/>
                        </a:rPr>
                      </a:br>
                      <a:r>
                        <a:rPr lang="en-US" sz="1000" u="none" strike="noStrike">
                          <a:effectLst/>
                          <a:latin typeface="Arial Narrow" panose="020B0606020202030204" pitchFamily="34" charset="0"/>
                        </a:rPr>
                        <a:t>4 Corners Monument</a:t>
                      </a:r>
                      <a:endParaRPr lang="en-US" sz="1000" b="0" i="0" u="none" strike="noStrike">
                        <a:solidFill>
                          <a:srgbClr val="000000"/>
                        </a:solidFill>
                        <a:effectLst/>
                        <a:latin typeface="Arial Narrow" panose="020B0606020202030204" pitchFamily="34" charset="0"/>
                      </a:endParaRPr>
                    </a:p>
                  </a:txBody>
                  <a:tcPr marL="4657" marR="4657" marT="4657" marB="0"/>
                </a:tc>
                <a:tc>
                  <a:txBody>
                    <a:bodyPr/>
                    <a:lstStyle/>
                    <a:p>
                      <a:pPr algn="r" fontAlgn="ctr"/>
                      <a:r>
                        <a:rPr lang="en-US" sz="1000" u="none" strike="noStrike">
                          <a:effectLst/>
                          <a:latin typeface="Arial Narrow" panose="020B0606020202030204" pitchFamily="34" charset="0"/>
                        </a:rPr>
                        <a:t>18.28</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r" fontAlgn="ctr"/>
                      <a:r>
                        <a:rPr lang="en-US" sz="1000" u="none" strike="noStrike">
                          <a:effectLst/>
                          <a:latin typeface="Arial Narrow" panose="020B0606020202030204" pitchFamily="34" charset="0"/>
                        </a:rPr>
                        <a:t>1.28</a:t>
                      </a:r>
                      <a:endParaRPr lang="en-US" sz="1000" b="0" i="0" u="none" strike="noStrike">
                        <a:solidFill>
                          <a:srgbClr val="000000"/>
                        </a:solidFill>
                        <a:effectLst/>
                        <a:latin typeface="Arial Narrow" panose="020B0606020202030204" pitchFamily="34" charset="0"/>
                      </a:endParaRPr>
                    </a:p>
                  </a:txBody>
                  <a:tcPr marL="4657" marR="4657" marT="4657" marB="0" anchor="ctr"/>
                </a:tc>
                <a:extLst>
                  <a:ext uri="{0D108BD9-81ED-4DB2-BD59-A6C34878D82A}">
                    <a16:rowId xmlns:a16="http://schemas.microsoft.com/office/drawing/2014/main" val="1368101834"/>
                  </a:ext>
                </a:extLst>
              </a:tr>
              <a:tr h="177136">
                <a:tc>
                  <a:txBody>
                    <a:bodyPr/>
                    <a:lstStyle/>
                    <a:p>
                      <a:pPr algn="l" fontAlgn="t"/>
                      <a:r>
                        <a:rPr lang="en-US" sz="1000" u="none" strike="noStrike">
                          <a:effectLst/>
                          <a:latin typeface="Arial Narrow" panose="020B0606020202030204" pitchFamily="34" charset="0"/>
                        </a:rPr>
                        <a:t>8/11 (Fr)</a:t>
                      </a:r>
                      <a:endParaRPr lang="en-US" sz="1000" b="0" i="0" u="none" strike="noStrike">
                        <a:solidFill>
                          <a:srgbClr val="000000"/>
                        </a:solidFill>
                        <a:effectLst/>
                        <a:latin typeface="Arial Narrow" panose="020B0606020202030204" pitchFamily="34" charset="0"/>
                      </a:endParaRPr>
                    </a:p>
                  </a:txBody>
                  <a:tcPr marL="4657" marR="4657" marT="4657" marB="0"/>
                </a:tc>
                <a:tc>
                  <a:txBody>
                    <a:bodyPr/>
                    <a:lstStyle/>
                    <a:p>
                      <a:pPr algn="l" fontAlgn="t"/>
                      <a:r>
                        <a:rPr lang="en-US" sz="1000" u="none" strike="noStrike">
                          <a:effectLst/>
                          <a:latin typeface="Arial Narrow" panose="020B0606020202030204" pitchFamily="34" charset="0"/>
                        </a:rPr>
                        <a:t> Clayton, NM</a:t>
                      </a:r>
                      <a:endParaRPr lang="en-US" sz="1000" b="0" i="0" u="none" strike="noStrike">
                        <a:solidFill>
                          <a:srgbClr val="000000"/>
                        </a:solidFill>
                        <a:effectLst/>
                        <a:latin typeface="Arial Narrow" panose="020B0606020202030204" pitchFamily="34" charset="0"/>
                      </a:endParaRPr>
                    </a:p>
                  </a:txBody>
                  <a:tcPr marL="4657" marR="4657" marT="4657" marB="0"/>
                </a:tc>
                <a:tc>
                  <a:txBody>
                    <a:bodyPr/>
                    <a:lstStyle/>
                    <a:p>
                      <a:pPr algn="r" fontAlgn="ctr"/>
                      <a:r>
                        <a:rPr lang="en-US" sz="1000" u="none" strike="noStrike">
                          <a:effectLst/>
                          <a:latin typeface="Arial Narrow" panose="020B0606020202030204" pitchFamily="34" charset="0"/>
                        </a:rPr>
                        <a:t>408</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r" fontAlgn="ctr"/>
                      <a:r>
                        <a:rPr lang="en-US" sz="1000" u="none" strike="noStrike">
                          <a:effectLst/>
                          <a:latin typeface="Arial Narrow" panose="020B0606020202030204" pitchFamily="34" charset="0"/>
                        </a:rPr>
                        <a:t>7:30</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ctr" fontAlgn="ctr"/>
                      <a:r>
                        <a:rPr lang="en-US" sz="1000" u="none" strike="noStrike">
                          <a:effectLst/>
                          <a:latin typeface="Arial Narrow" panose="020B0606020202030204" pitchFamily="34" charset="0"/>
                        </a:rPr>
                        <a:t>√</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ctr" fontAlgn="ctr"/>
                      <a:r>
                        <a:rPr lang="en-US" sz="1000" u="none" strike="noStrike">
                          <a:effectLst/>
                          <a:latin typeface="Arial Narrow" panose="020B0606020202030204" pitchFamily="34" charset="0"/>
                        </a:rPr>
                        <a:t>√</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l" fontAlgn="t"/>
                      <a:r>
                        <a:rPr lang="en-US" sz="1000" u="none" strike="noStrike">
                          <a:effectLst/>
                          <a:latin typeface="Arial Narrow" panose="020B0606020202030204" pitchFamily="34" charset="0"/>
                        </a:rPr>
                        <a:t>Taos, NM</a:t>
                      </a:r>
                      <a:endParaRPr lang="en-US" sz="1000" b="0" i="0" u="none" strike="noStrike">
                        <a:solidFill>
                          <a:srgbClr val="000000"/>
                        </a:solidFill>
                        <a:effectLst/>
                        <a:latin typeface="Arial Narrow" panose="020B0606020202030204" pitchFamily="34" charset="0"/>
                      </a:endParaRPr>
                    </a:p>
                  </a:txBody>
                  <a:tcPr marL="4657" marR="4657" marT="4657" marB="0"/>
                </a:tc>
                <a:tc>
                  <a:txBody>
                    <a:bodyPr/>
                    <a:lstStyle/>
                    <a:p>
                      <a:pPr algn="r" fontAlgn="ctr"/>
                      <a:r>
                        <a:rPr lang="en-US" sz="1000" u="none" strike="noStrike">
                          <a:effectLst/>
                          <a:latin typeface="Arial Narrow" panose="020B0606020202030204" pitchFamily="34" charset="0"/>
                        </a:rPr>
                        <a:t>16.32</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r" fontAlgn="ctr"/>
                      <a:r>
                        <a:rPr lang="en-US" sz="1000" u="none" strike="noStrike">
                          <a:effectLst/>
                          <a:latin typeface="Arial Narrow" panose="020B0606020202030204" pitchFamily="34" charset="0"/>
                        </a:rPr>
                        <a:t>1.15</a:t>
                      </a:r>
                      <a:endParaRPr lang="en-US" sz="1000" b="0" i="0" u="none" strike="noStrike">
                        <a:solidFill>
                          <a:srgbClr val="000000"/>
                        </a:solidFill>
                        <a:effectLst/>
                        <a:latin typeface="Arial Narrow" panose="020B0606020202030204" pitchFamily="34" charset="0"/>
                      </a:endParaRPr>
                    </a:p>
                  </a:txBody>
                  <a:tcPr marL="4657" marR="4657" marT="4657" marB="0" anchor="ctr"/>
                </a:tc>
                <a:extLst>
                  <a:ext uri="{0D108BD9-81ED-4DB2-BD59-A6C34878D82A}">
                    <a16:rowId xmlns:a16="http://schemas.microsoft.com/office/drawing/2014/main" val="2546355012"/>
                  </a:ext>
                </a:extLst>
              </a:tr>
              <a:tr h="447610">
                <a:tc>
                  <a:txBody>
                    <a:bodyPr/>
                    <a:lstStyle/>
                    <a:p>
                      <a:pPr algn="l" fontAlgn="t"/>
                      <a:r>
                        <a:rPr lang="en-US" sz="1000" u="none" strike="noStrike">
                          <a:effectLst/>
                          <a:latin typeface="Arial Narrow" panose="020B0606020202030204" pitchFamily="34" charset="0"/>
                        </a:rPr>
                        <a:t>8/12 (Sa)</a:t>
                      </a:r>
                      <a:endParaRPr lang="en-US" sz="1000" b="0" i="0" u="none" strike="noStrike">
                        <a:solidFill>
                          <a:srgbClr val="000000"/>
                        </a:solidFill>
                        <a:effectLst/>
                        <a:latin typeface="Arial Narrow" panose="020B0606020202030204" pitchFamily="34" charset="0"/>
                      </a:endParaRPr>
                    </a:p>
                  </a:txBody>
                  <a:tcPr marL="4657" marR="4657" marT="4657" marB="0"/>
                </a:tc>
                <a:tc>
                  <a:txBody>
                    <a:bodyPr/>
                    <a:lstStyle/>
                    <a:p>
                      <a:pPr algn="l" fontAlgn="t"/>
                      <a:r>
                        <a:rPr lang="en-US" sz="1000" u="none" strike="noStrike">
                          <a:effectLst/>
                          <a:latin typeface="Arial Narrow" panose="020B0606020202030204" pitchFamily="34" charset="0"/>
                        </a:rPr>
                        <a:t> McAlester, OK</a:t>
                      </a:r>
                      <a:endParaRPr lang="en-US" sz="1000" b="0" i="0" u="none" strike="noStrike">
                        <a:solidFill>
                          <a:srgbClr val="000000"/>
                        </a:solidFill>
                        <a:effectLst/>
                        <a:latin typeface="Arial Narrow" panose="020B0606020202030204" pitchFamily="34" charset="0"/>
                      </a:endParaRPr>
                    </a:p>
                  </a:txBody>
                  <a:tcPr marL="4657" marR="4657" marT="4657" marB="0"/>
                </a:tc>
                <a:tc>
                  <a:txBody>
                    <a:bodyPr/>
                    <a:lstStyle/>
                    <a:p>
                      <a:pPr algn="r" fontAlgn="ctr"/>
                      <a:r>
                        <a:rPr lang="en-US" sz="1000" u="none" strike="noStrike">
                          <a:effectLst/>
                          <a:latin typeface="Arial Narrow" panose="020B0606020202030204" pitchFamily="34" charset="0"/>
                        </a:rPr>
                        <a:t>497</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r" fontAlgn="ctr"/>
                      <a:r>
                        <a:rPr lang="en-US" sz="1000" u="none" strike="noStrike">
                          <a:effectLst/>
                          <a:latin typeface="Arial Narrow" panose="020B0606020202030204" pitchFamily="34" charset="0"/>
                        </a:rPr>
                        <a:t>7:41</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ctr" fontAlgn="ctr"/>
                      <a:r>
                        <a:rPr lang="en-US" sz="1000" u="none" strike="noStrike">
                          <a:effectLst/>
                          <a:latin typeface="Arial Narrow" panose="020B0606020202030204" pitchFamily="34" charset="0"/>
                        </a:rPr>
                        <a:t>√</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ctr" fontAlgn="ctr"/>
                      <a:r>
                        <a:rPr lang="en-US" sz="1000" u="none" strike="noStrike">
                          <a:effectLst/>
                          <a:latin typeface="Arial Narrow" panose="020B0606020202030204" pitchFamily="34" charset="0"/>
                        </a:rPr>
                        <a:t>√</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l" fontAlgn="t"/>
                      <a:r>
                        <a:rPr lang="en-US" sz="1000" u="none" strike="noStrike">
                          <a:effectLst/>
                          <a:latin typeface="Arial Narrow" panose="020B0606020202030204" pitchFamily="34" charset="0"/>
                        </a:rPr>
                        <a:t>Woodward, OK (Panhandle)</a:t>
                      </a:r>
                      <a:br>
                        <a:rPr lang="en-US" sz="1000" u="none" strike="noStrike">
                          <a:effectLst/>
                          <a:latin typeface="Arial Narrow" panose="020B0606020202030204" pitchFamily="34" charset="0"/>
                        </a:rPr>
                      </a:br>
                      <a:r>
                        <a:rPr lang="en-US" sz="1000" u="none" strike="noStrike">
                          <a:effectLst/>
                          <a:latin typeface="Arial Narrow" panose="020B0606020202030204" pitchFamily="34" charset="0"/>
                        </a:rPr>
                        <a:t>Enid, OK (Chisholm Trail)</a:t>
                      </a:r>
                      <a:br>
                        <a:rPr lang="en-US" sz="1000" u="none" strike="noStrike">
                          <a:effectLst/>
                          <a:latin typeface="Arial Narrow" panose="020B0606020202030204" pitchFamily="34" charset="0"/>
                        </a:rPr>
                      </a:br>
                      <a:r>
                        <a:rPr lang="en-US" sz="1000" u="none" strike="noStrike">
                          <a:effectLst/>
                          <a:latin typeface="Arial Narrow" panose="020B0606020202030204" pitchFamily="34" charset="0"/>
                        </a:rPr>
                        <a:t>Kingfisher, OK (Chisholm Trail)</a:t>
                      </a:r>
                      <a:endParaRPr lang="en-US" sz="1000" b="0" i="0" u="none" strike="noStrike">
                        <a:solidFill>
                          <a:srgbClr val="000000"/>
                        </a:solidFill>
                        <a:effectLst/>
                        <a:latin typeface="Arial Narrow" panose="020B0606020202030204" pitchFamily="34" charset="0"/>
                      </a:endParaRPr>
                    </a:p>
                  </a:txBody>
                  <a:tcPr marL="4657" marR="4657" marT="4657" marB="0"/>
                </a:tc>
                <a:tc>
                  <a:txBody>
                    <a:bodyPr/>
                    <a:lstStyle/>
                    <a:p>
                      <a:pPr algn="r" fontAlgn="ctr"/>
                      <a:r>
                        <a:rPr lang="en-US" sz="1000" u="none" strike="noStrike">
                          <a:effectLst/>
                          <a:latin typeface="Arial Narrow" panose="020B0606020202030204" pitchFamily="34" charset="0"/>
                        </a:rPr>
                        <a:t>19.88</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r" fontAlgn="ctr"/>
                      <a:r>
                        <a:rPr lang="en-US" sz="1000" u="none" strike="noStrike">
                          <a:effectLst/>
                          <a:latin typeface="Arial Narrow" panose="020B0606020202030204" pitchFamily="34" charset="0"/>
                        </a:rPr>
                        <a:t>1.40</a:t>
                      </a:r>
                      <a:endParaRPr lang="en-US" sz="1000" b="0" i="0" u="none" strike="noStrike">
                        <a:solidFill>
                          <a:srgbClr val="000000"/>
                        </a:solidFill>
                        <a:effectLst/>
                        <a:latin typeface="Arial Narrow" panose="020B0606020202030204" pitchFamily="34" charset="0"/>
                      </a:endParaRPr>
                    </a:p>
                  </a:txBody>
                  <a:tcPr marL="4657" marR="4657" marT="4657" marB="0" anchor="ctr"/>
                </a:tc>
                <a:extLst>
                  <a:ext uri="{0D108BD9-81ED-4DB2-BD59-A6C34878D82A}">
                    <a16:rowId xmlns:a16="http://schemas.microsoft.com/office/drawing/2014/main" val="664801917"/>
                  </a:ext>
                </a:extLst>
              </a:tr>
              <a:tr h="177136">
                <a:tc>
                  <a:txBody>
                    <a:bodyPr/>
                    <a:lstStyle/>
                    <a:p>
                      <a:pPr algn="l" fontAlgn="t"/>
                      <a:r>
                        <a:rPr lang="en-US" sz="1000" u="none" strike="noStrike">
                          <a:effectLst/>
                          <a:latin typeface="Arial Narrow" panose="020B0606020202030204" pitchFamily="34" charset="0"/>
                        </a:rPr>
                        <a:t>8/13 (Su)</a:t>
                      </a:r>
                      <a:endParaRPr lang="en-US" sz="1000" b="0" i="0" u="none" strike="noStrike">
                        <a:solidFill>
                          <a:srgbClr val="000000"/>
                        </a:solidFill>
                        <a:effectLst/>
                        <a:latin typeface="Arial Narrow" panose="020B0606020202030204" pitchFamily="34" charset="0"/>
                      </a:endParaRPr>
                    </a:p>
                  </a:txBody>
                  <a:tcPr marL="4657" marR="4657" marT="4657" marB="0"/>
                </a:tc>
                <a:tc>
                  <a:txBody>
                    <a:bodyPr/>
                    <a:lstStyle/>
                    <a:p>
                      <a:pPr algn="l" fontAlgn="t"/>
                      <a:r>
                        <a:rPr lang="en-US" sz="1000" u="none" strike="noStrike">
                          <a:effectLst/>
                          <a:latin typeface="Arial Narrow" panose="020B0606020202030204" pitchFamily="34" charset="0"/>
                        </a:rPr>
                        <a:t> Ridgeland, MS</a:t>
                      </a:r>
                      <a:endParaRPr lang="en-US" sz="1000" b="0" i="0" u="none" strike="noStrike">
                        <a:solidFill>
                          <a:srgbClr val="000000"/>
                        </a:solidFill>
                        <a:effectLst/>
                        <a:latin typeface="Arial Narrow" panose="020B0606020202030204" pitchFamily="34" charset="0"/>
                      </a:endParaRPr>
                    </a:p>
                  </a:txBody>
                  <a:tcPr marL="4657" marR="4657" marT="4657" marB="0"/>
                </a:tc>
                <a:tc>
                  <a:txBody>
                    <a:bodyPr/>
                    <a:lstStyle/>
                    <a:p>
                      <a:pPr algn="r" fontAlgn="ctr"/>
                      <a:r>
                        <a:rPr lang="en-US" sz="1000" u="none" strike="noStrike">
                          <a:effectLst/>
                          <a:latin typeface="Arial Narrow" panose="020B0606020202030204" pitchFamily="34" charset="0"/>
                        </a:rPr>
                        <a:t>473</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r" fontAlgn="ctr"/>
                      <a:r>
                        <a:rPr lang="en-US" sz="1000" u="none" strike="noStrike">
                          <a:effectLst/>
                          <a:latin typeface="Arial Narrow" panose="020B0606020202030204" pitchFamily="34" charset="0"/>
                        </a:rPr>
                        <a:t>7:18</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ctr" fontAlgn="ctr"/>
                      <a:r>
                        <a:rPr lang="en-US" sz="1000" u="none" strike="noStrike">
                          <a:effectLst/>
                          <a:latin typeface="Arial Narrow" panose="020B0606020202030204" pitchFamily="34" charset="0"/>
                        </a:rPr>
                        <a:t>√</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ctr" fontAlgn="ctr"/>
                      <a:r>
                        <a:rPr lang="en-US" sz="1000" u="none" strike="noStrike">
                          <a:effectLst/>
                          <a:latin typeface="Arial Narrow" panose="020B0606020202030204" pitchFamily="34" charset="0"/>
                        </a:rPr>
                        <a:t>√</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l" fontAlgn="t"/>
                      <a:r>
                        <a:rPr lang="en-US" sz="1000" u="none" strike="noStrike" dirty="0">
                          <a:effectLst/>
                          <a:latin typeface="Arial Narrow" panose="020B0606020202030204" pitchFamily="34" charset="0"/>
                        </a:rPr>
                        <a:t>Natchez Trace Pkwy (in Clinton, MS)</a:t>
                      </a:r>
                      <a:endParaRPr lang="en-US" sz="1000" b="0" i="0" u="none" strike="noStrike" dirty="0">
                        <a:solidFill>
                          <a:srgbClr val="000000"/>
                        </a:solidFill>
                        <a:effectLst/>
                        <a:latin typeface="Arial Narrow" panose="020B0606020202030204" pitchFamily="34" charset="0"/>
                      </a:endParaRPr>
                    </a:p>
                  </a:txBody>
                  <a:tcPr marL="4657" marR="4657" marT="4657" marB="0"/>
                </a:tc>
                <a:tc>
                  <a:txBody>
                    <a:bodyPr/>
                    <a:lstStyle/>
                    <a:p>
                      <a:pPr algn="r" fontAlgn="ctr"/>
                      <a:r>
                        <a:rPr lang="en-US" sz="1000" u="none" strike="noStrike">
                          <a:effectLst/>
                          <a:latin typeface="Arial Narrow" panose="020B0606020202030204" pitchFamily="34" charset="0"/>
                        </a:rPr>
                        <a:t>18.92</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r" fontAlgn="ctr"/>
                      <a:r>
                        <a:rPr lang="en-US" sz="1000" u="none" strike="noStrike">
                          <a:effectLst/>
                          <a:latin typeface="Arial Narrow" panose="020B0606020202030204" pitchFamily="34" charset="0"/>
                        </a:rPr>
                        <a:t>1.33</a:t>
                      </a:r>
                      <a:endParaRPr lang="en-US" sz="1000" b="0" i="0" u="none" strike="noStrike">
                        <a:solidFill>
                          <a:srgbClr val="000000"/>
                        </a:solidFill>
                        <a:effectLst/>
                        <a:latin typeface="Arial Narrow" panose="020B0606020202030204" pitchFamily="34" charset="0"/>
                      </a:endParaRPr>
                    </a:p>
                  </a:txBody>
                  <a:tcPr marL="4657" marR="4657" marT="4657" marB="0" anchor="ctr"/>
                </a:tc>
                <a:extLst>
                  <a:ext uri="{0D108BD9-81ED-4DB2-BD59-A6C34878D82A}">
                    <a16:rowId xmlns:a16="http://schemas.microsoft.com/office/drawing/2014/main" val="16408710"/>
                  </a:ext>
                </a:extLst>
              </a:tr>
              <a:tr h="177136">
                <a:tc>
                  <a:txBody>
                    <a:bodyPr/>
                    <a:lstStyle/>
                    <a:p>
                      <a:pPr algn="l" fontAlgn="t"/>
                      <a:r>
                        <a:rPr lang="en-US" sz="1000" u="none" strike="noStrike">
                          <a:effectLst/>
                          <a:latin typeface="Arial Narrow" panose="020B0606020202030204" pitchFamily="34" charset="0"/>
                        </a:rPr>
                        <a:t>8/14 (Mo)</a:t>
                      </a:r>
                      <a:endParaRPr lang="en-US" sz="1000" b="0" i="0" u="none" strike="noStrike">
                        <a:solidFill>
                          <a:srgbClr val="000000"/>
                        </a:solidFill>
                        <a:effectLst/>
                        <a:latin typeface="Arial Narrow" panose="020B0606020202030204" pitchFamily="34" charset="0"/>
                      </a:endParaRPr>
                    </a:p>
                  </a:txBody>
                  <a:tcPr marL="4657" marR="4657" marT="4657" marB="0"/>
                </a:tc>
                <a:tc>
                  <a:txBody>
                    <a:bodyPr/>
                    <a:lstStyle/>
                    <a:p>
                      <a:pPr algn="l" fontAlgn="t"/>
                      <a:r>
                        <a:rPr lang="en-US" sz="1000" u="none" strike="noStrike">
                          <a:effectLst/>
                          <a:latin typeface="Arial Narrow" panose="020B0606020202030204" pitchFamily="34" charset="0"/>
                        </a:rPr>
                        <a:t> Lebanon, TN</a:t>
                      </a:r>
                      <a:endParaRPr lang="en-US" sz="1000" b="0" i="0" u="none" strike="noStrike">
                        <a:solidFill>
                          <a:srgbClr val="000000"/>
                        </a:solidFill>
                        <a:effectLst/>
                        <a:latin typeface="Arial Narrow" panose="020B0606020202030204" pitchFamily="34" charset="0"/>
                      </a:endParaRPr>
                    </a:p>
                  </a:txBody>
                  <a:tcPr marL="4657" marR="4657" marT="4657" marB="0"/>
                </a:tc>
                <a:tc>
                  <a:txBody>
                    <a:bodyPr/>
                    <a:lstStyle/>
                    <a:p>
                      <a:pPr algn="r" fontAlgn="ctr"/>
                      <a:r>
                        <a:rPr lang="en-US" sz="1000" u="none" strike="noStrike">
                          <a:effectLst/>
                          <a:latin typeface="Arial Narrow" panose="020B0606020202030204" pitchFamily="34" charset="0"/>
                        </a:rPr>
                        <a:t>402</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r" fontAlgn="ctr"/>
                      <a:r>
                        <a:rPr lang="en-US" sz="1000" u="none" strike="noStrike">
                          <a:effectLst/>
                          <a:latin typeface="Arial Narrow" panose="020B0606020202030204" pitchFamily="34" charset="0"/>
                        </a:rPr>
                        <a:t>7:33</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ctr" fontAlgn="ctr"/>
                      <a:r>
                        <a:rPr lang="en-US" sz="1000" u="none" strike="noStrike">
                          <a:effectLst/>
                          <a:latin typeface="Arial Narrow" panose="020B0606020202030204" pitchFamily="34" charset="0"/>
                        </a:rPr>
                        <a:t>√</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ctr" fontAlgn="ctr"/>
                      <a:r>
                        <a:rPr lang="en-US" sz="1000" u="none" strike="noStrike">
                          <a:effectLst/>
                          <a:latin typeface="Arial Narrow" panose="020B0606020202030204" pitchFamily="34" charset="0"/>
                        </a:rPr>
                        <a:t>√</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l" fontAlgn="t"/>
                      <a:r>
                        <a:rPr lang="en-US" sz="1000" u="none" strike="noStrike">
                          <a:effectLst/>
                          <a:latin typeface="Arial Narrow" panose="020B0606020202030204" pitchFamily="34" charset="0"/>
                        </a:rPr>
                        <a:t>Natchez Trace Pkwy</a:t>
                      </a:r>
                      <a:endParaRPr lang="en-US" sz="1000" b="0" i="0" u="none" strike="noStrike">
                        <a:solidFill>
                          <a:srgbClr val="000000"/>
                        </a:solidFill>
                        <a:effectLst/>
                        <a:latin typeface="Arial Narrow" panose="020B0606020202030204" pitchFamily="34" charset="0"/>
                      </a:endParaRPr>
                    </a:p>
                  </a:txBody>
                  <a:tcPr marL="4657" marR="4657" marT="4657" marB="0"/>
                </a:tc>
                <a:tc>
                  <a:txBody>
                    <a:bodyPr/>
                    <a:lstStyle/>
                    <a:p>
                      <a:pPr algn="r" fontAlgn="ctr"/>
                      <a:r>
                        <a:rPr lang="en-US" sz="1000" u="none" strike="noStrike">
                          <a:effectLst/>
                          <a:latin typeface="Arial Narrow" panose="020B0606020202030204" pitchFamily="34" charset="0"/>
                        </a:rPr>
                        <a:t>16.08</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r" fontAlgn="ctr"/>
                      <a:r>
                        <a:rPr lang="en-US" sz="1000" u="none" strike="noStrike">
                          <a:effectLst/>
                          <a:latin typeface="Arial Narrow" panose="020B0606020202030204" pitchFamily="34" charset="0"/>
                        </a:rPr>
                        <a:t>1.13</a:t>
                      </a:r>
                      <a:endParaRPr lang="en-US" sz="1000" b="0" i="0" u="none" strike="noStrike">
                        <a:solidFill>
                          <a:srgbClr val="000000"/>
                        </a:solidFill>
                        <a:effectLst/>
                        <a:latin typeface="Arial Narrow" panose="020B0606020202030204" pitchFamily="34" charset="0"/>
                      </a:endParaRPr>
                    </a:p>
                  </a:txBody>
                  <a:tcPr marL="4657" marR="4657" marT="4657" marB="0" anchor="ctr"/>
                </a:tc>
                <a:extLst>
                  <a:ext uri="{0D108BD9-81ED-4DB2-BD59-A6C34878D82A}">
                    <a16:rowId xmlns:a16="http://schemas.microsoft.com/office/drawing/2014/main" val="3695686844"/>
                  </a:ext>
                </a:extLst>
              </a:tr>
              <a:tr h="183244">
                <a:tc>
                  <a:txBody>
                    <a:bodyPr/>
                    <a:lstStyle/>
                    <a:p>
                      <a:pPr algn="l" fontAlgn="t"/>
                      <a:r>
                        <a:rPr lang="en-US" sz="1000" u="none" strike="noStrike">
                          <a:effectLst/>
                          <a:latin typeface="Arial Narrow" panose="020B0606020202030204" pitchFamily="34" charset="0"/>
                        </a:rPr>
                        <a:t>8/15 (Tu)</a:t>
                      </a:r>
                      <a:endParaRPr lang="en-US" sz="1000" b="0" i="0" u="none" strike="noStrike">
                        <a:solidFill>
                          <a:srgbClr val="000000"/>
                        </a:solidFill>
                        <a:effectLst/>
                        <a:latin typeface="Arial Narrow" panose="020B0606020202030204" pitchFamily="34" charset="0"/>
                      </a:endParaRPr>
                    </a:p>
                  </a:txBody>
                  <a:tcPr marL="4657" marR="4657" marT="4657" marB="0"/>
                </a:tc>
                <a:tc>
                  <a:txBody>
                    <a:bodyPr/>
                    <a:lstStyle/>
                    <a:p>
                      <a:pPr algn="l" fontAlgn="t"/>
                      <a:r>
                        <a:rPr lang="en-US" sz="1000" u="none" strike="noStrike">
                          <a:effectLst/>
                          <a:latin typeface="Arial Narrow" panose="020B0606020202030204" pitchFamily="34" charset="0"/>
                        </a:rPr>
                        <a:t> Manassas, VA</a:t>
                      </a:r>
                      <a:endParaRPr lang="en-US" sz="1000" b="0" i="0" u="none" strike="noStrike">
                        <a:solidFill>
                          <a:srgbClr val="000000"/>
                        </a:solidFill>
                        <a:effectLst/>
                        <a:latin typeface="Arial Narrow" panose="020B0606020202030204" pitchFamily="34" charset="0"/>
                      </a:endParaRPr>
                    </a:p>
                  </a:txBody>
                  <a:tcPr marL="4657" marR="4657" marT="4657" marB="0"/>
                </a:tc>
                <a:tc>
                  <a:txBody>
                    <a:bodyPr/>
                    <a:lstStyle/>
                    <a:p>
                      <a:pPr algn="r" fontAlgn="ctr"/>
                      <a:r>
                        <a:rPr lang="en-US" sz="1000" u="none" strike="noStrike">
                          <a:effectLst/>
                          <a:latin typeface="Arial Narrow" panose="020B0606020202030204" pitchFamily="34" charset="0"/>
                        </a:rPr>
                        <a:t>648</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r" fontAlgn="ctr"/>
                      <a:r>
                        <a:rPr lang="en-US" sz="1000" u="none" strike="noStrike">
                          <a:effectLst/>
                          <a:latin typeface="Arial Narrow" panose="020B0606020202030204" pitchFamily="34" charset="0"/>
                        </a:rPr>
                        <a:t>10:29</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ctr" fontAlgn="ctr"/>
                      <a:r>
                        <a:rPr lang="en-US" sz="1000" u="none" strike="noStrike">
                          <a:effectLst/>
                          <a:latin typeface="Arial Narrow" panose="020B0606020202030204" pitchFamily="34" charset="0"/>
                        </a:rPr>
                        <a:t>√</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ctr" fontAlgn="ctr"/>
                      <a:r>
                        <a:rPr lang="en-US" sz="1000" u="none" strike="noStrike">
                          <a:effectLst/>
                          <a:latin typeface="Arial Narrow" panose="020B0606020202030204" pitchFamily="34" charset="0"/>
                        </a:rPr>
                        <a:t>√</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l" fontAlgn="t"/>
                      <a:r>
                        <a:rPr lang="en-US" sz="1000" u="none" strike="noStrike">
                          <a:effectLst/>
                          <a:latin typeface="Arial Narrow" panose="020B0606020202030204" pitchFamily="34" charset="0"/>
                        </a:rPr>
                        <a:t>Cumberland Gap</a:t>
                      </a:r>
                      <a:endParaRPr lang="en-US" sz="1000" b="0" i="0" u="none" strike="noStrike">
                        <a:solidFill>
                          <a:srgbClr val="000000"/>
                        </a:solidFill>
                        <a:effectLst/>
                        <a:latin typeface="Arial Narrow" panose="020B0606020202030204" pitchFamily="34" charset="0"/>
                      </a:endParaRPr>
                    </a:p>
                  </a:txBody>
                  <a:tcPr marL="4657" marR="4657" marT="4657" marB="0"/>
                </a:tc>
                <a:tc>
                  <a:txBody>
                    <a:bodyPr/>
                    <a:lstStyle/>
                    <a:p>
                      <a:pPr algn="r" fontAlgn="ctr"/>
                      <a:r>
                        <a:rPr lang="en-US" sz="1000" u="none" strike="noStrike">
                          <a:effectLst/>
                          <a:latin typeface="Arial Narrow" panose="020B0606020202030204" pitchFamily="34" charset="0"/>
                        </a:rPr>
                        <a:t>25.92</a:t>
                      </a:r>
                      <a:endParaRPr lang="en-US" sz="1000" b="0" i="0" u="none" strike="noStrike">
                        <a:solidFill>
                          <a:srgbClr val="000000"/>
                        </a:solidFill>
                        <a:effectLst/>
                        <a:latin typeface="Arial Narrow" panose="020B0606020202030204" pitchFamily="34" charset="0"/>
                      </a:endParaRPr>
                    </a:p>
                  </a:txBody>
                  <a:tcPr marL="4657" marR="4657" marT="4657" marB="0" anchor="ctr"/>
                </a:tc>
                <a:tc>
                  <a:txBody>
                    <a:bodyPr/>
                    <a:lstStyle/>
                    <a:p>
                      <a:pPr algn="r" fontAlgn="ctr"/>
                      <a:r>
                        <a:rPr lang="en-US" sz="1000" u="none" strike="noStrike">
                          <a:effectLst/>
                          <a:latin typeface="Arial Narrow" panose="020B0606020202030204" pitchFamily="34" charset="0"/>
                        </a:rPr>
                        <a:t>1.82</a:t>
                      </a:r>
                      <a:endParaRPr lang="en-US" sz="1000" b="0" i="0" u="none" strike="noStrike">
                        <a:solidFill>
                          <a:srgbClr val="000000"/>
                        </a:solidFill>
                        <a:effectLst/>
                        <a:latin typeface="Arial Narrow" panose="020B0606020202030204" pitchFamily="34" charset="0"/>
                      </a:endParaRPr>
                    </a:p>
                  </a:txBody>
                  <a:tcPr marL="4657" marR="4657" marT="4657" marB="0" anchor="ctr"/>
                </a:tc>
                <a:extLst>
                  <a:ext uri="{0D108BD9-81ED-4DB2-BD59-A6C34878D82A}">
                    <a16:rowId xmlns:a16="http://schemas.microsoft.com/office/drawing/2014/main" val="1812885808"/>
                  </a:ext>
                </a:extLst>
              </a:tr>
              <a:tr h="177136">
                <a:tc>
                  <a:txBody>
                    <a:bodyPr/>
                    <a:lstStyle/>
                    <a:p>
                      <a:pPr algn="l" fontAlgn="b"/>
                      <a:r>
                        <a:rPr lang="en-US" sz="1000" u="none" strike="noStrike">
                          <a:effectLst/>
                          <a:latin typeface="Arial Narrow" panose="020B0606020202030204" pitchFamily="34" charset="0"/>
                        </a:rPr>
                        <a:t> </a:t>
                      </a:r>
                      <a:endParaRPr lang="en-US" sz="1000" b="0" i="0" u="none" strike="noStrike">
                        <a:solidFill>
                          <a:srgbClr val="000000"/>
                        </a:solidFill>
                        <a:effectLst/>
                        <a:latin typeface="Arial Narrow" panose="020B0606020202030204" pitchFamily="34" charset="0"/>
                      </a:endParaRPr>
                    </a:p>
                  </a:txBody>
                  <a:tcPr marL="4657" marR="4657" marT="4657" marB="0" anchor="b"/>
                </a:tc>
                <a:tc>
                  <a:txBody>
                    <a:bodyPr/>
                    <a:lstStyle/>
                    <a:p>
                      <a:pPr algn="l" fontAlgn="b"/>
                      <a:r>
                        <a:rPr lang="en-US" sz="1000" u="none" strike="noStrike">
                          <a:effectLst/>
                          <a:latin typeface="Arial Narrow" panose="020B0606020202030204" pitchFamily="34" charset="0"/>
                        </a:rPr>
                        <a:t> </a:t>
                      </a:r>
                      <a:endParaRPr lang="en-US" sz="1000" b="0" i="0" u="none" strike="noStrike">
                        <a:solidFill>
                          <a:srgbClr val="000000"/>
                        </a:solidFill>
                        <a:effectLst/>
                        <a:latin typeface="Arial Narrow" panose="020B0606020202030204" pitchFamily="34" charset="0"/>
                      </a:endParaRPr>
                    </a:p>
                  </a:txBody>
                  <a:tcPr marL="4657" marR="4657" marT="4657" marB="0" anchor="b"/>
                </a:tc>
                <a:tc>
                  <a:txBody>
                    <a:bodyPr/>
                    <a:lstStyle/>
                    <a:p>
                      <a:pPr algn="r" fontAlgn="b"/>
                      <a:r>
                        <a:rPr lang="en-US" sz="1000" u="none" strike="noStrike">
                          <a:effectLst/>
                          <a:latin typeface="Arial Narrow" panose="020B0606020202030204" pitchFamily="34" charset="0"/>
                        </a:rPr>
                        <a:t>7057</a:t>
                      </a:r>
                      <a:endParaRPr lang="en-US" sz="1000" b="0" i="0" u="none" strike="noStrike">
                        <a:solidFill>
                          <a:srgbClr val="000000"/>
                        </a:solidFill>
                        <a:effectLst/>
                        <a:latin typeface="Arial Narrow" panose="020B0606020202030204" pitchFamily="34" charset="0"/>
                      </a:endParaRPr>
                    </a:p>
                  </a:txBody>
                  <a:tcPr marL="4657" marR="4657" marT="4657" marB="0" anchor="b"/>
                </a:tc>
                <a:tc>
                  <a:txBody>
                    <a:bodyPr/>
                    <a:lstStyle/>
                    <a:p>
                      <a:pPr algn="r" fontAlgn="b"/>
                      <a:r>
                        <a:rPr lang="en-US" sz="1000" u="none" strike="noStrike">
                          <a:effectLst/>
                          <a:latin typeface="Arial Narrow" panose="020B0606020202030204" pitchFamily="34" charset="0"/>
                        </a:rPr>
                        <a:t>115:19:00</a:t>
                      </a:r>
                      <a:endParaRPr lang="en-US" sz="1000" b="0" i="0" u="none" strike="noStrike">
                        <a:solidFill>
                          <a:srgbClr val="000000"/>
                        </a:solidFill>
                        <a:effectLst/>
                        <a:latin typeface="Arial Narrow" panose="020B0606020202030204" pitchFamily="34" charset="0"/>
                      </a:endParaRPr>
                    </a:p>
                  </a:txBody>
                  <a:tcPr marL="4657" marR="4657" marT="4657" marB="0" anchor="b"/>
                </a:tc>
                <a:tc>
                  <a:txBody>
                    <a:bodyPr/>
                    <a:lstStyle/>
                    <a:p>
                      <a:pPr algn="l" fontAlgn="b"/>
                      <a:r>
                        <a:rPr lang="en-US" sz="1000" u="none" strike="noStrike">
                          <a:effectLst/>
                          <a:latin typeface="Arial Narrow" panose="020B0606020202030204" pitchFamily="34" charset="0"/>
                        </a:rPr>
                        <a:t> </a:t>
                      </a:r>
                      <a:endParaRPr lang="en-US" sz="1000" b="0" i="0" u="none" strike="noStrike">
                        <a:solidFill>
                          <a:srgbClr val="000000"/>
                        </a:solidFill>
                        <a:effectLst/>
                        <a:latin typeface="Arial Narrow" panose="020B0606020202030204" pitchFamily="34" charset="0"/>
                      </a:endParaRPr>
                    </a:p>
                  </a:txBody>
                  <a:tcPr marL="4657" marR="4657" marT="4657" marB="0" anchor="b"/>
                </a:tc>
                <a:tc>
                  <a:txBody>
                    <a:bodyPr/>
                    <a:lstStyle/>
                    <a:p>
                      <a:pPr algn="l" fontAlgn="b"/>
                      <a:r>
                        <a:rPr lang="en-US" sz="1000" u="none" strike="noStrike">
                          <a:effectLst/>
                          <a:latin typeface="Arial Narrow" panose="020B0606020202030204" pitchFamily="34" charset="0"/>
                        </a:rPr>
                        <a:t> </a:t>
                      </a:r>
                      <a:endParaRPr lang="en-US" sz="1000" b="0" i="0" u="none" strike="noStrike">
                        <a:solidFill>
                          <a:srgbClr val="000000"/>
                        </a:solidFill>
                        <a:effectLst/>
                        <a:latin typeface="Arial Narrow" panose="020B0606020202030204" pitchFamily="34" charset="0"/>
                      </a:endParaRPr>
                    </a:p>
                  </a:txBody>
                  <a:tcPr marL="4657" marR="4657" marT="4657" marB="0" anchor="b"/>
                </a:tc>
                <a:tc>
                  <a:txBody>
                    <a:bodyPr/>
                    <a:lstStyle/>
                    <a:p>
                      <a:pPr algn="l" fontAlgn="b"/>
                      <a:r>
                        <a:rPr lang="en-US" sz="1000" u="none" strike="noStrike">
                          <a:effectLst/>
                          <a:latin typeface="Arial Narrow" panose="020B0606020202030204" pitchFamily="34" charset="0"/>
                        </a:rPr>
                        <a:t> </a:t>
                      </a:r>
                      <a:endParaRPr lang="en-US" sz="1000" b="0" i="0" u="none" strike="noStrike">
                        <a:solidFill>
                          <a:srgbClr val="000000"/>
                        </a:solidFill>
                        <a:effectLst/>
                        <a:latin typeface="Arial Narrow" panose="020B0606020202030204" pitchFamily="34" charset="0"/>
                      </a:endParaRPr>
                    </a:p>
                  </a:txBody>
                  <a:tcPr marL="4657" marR="4657" marT="4657" marB="0" anchor="b"/>
                </a:tc>
                <a:tc>
                  <a:txBody>
                    <a:bodyPr/>
                    <a:lstStyle/>
                    <a:p>
                      <a:pPr algn="r" fontAlgn="b"/>
                      <a:r>
                        <a:rPr lang="en-US" sz="1000" u="none" strike="noStrike">
                          <a:effectLst/>
                          <a:latin typeface="Arial Narrow" panose="020B0606020202030204" pitchFamily="34" charset="0"/>
                        </a:rPr>
                        <a:t>$1,032.86</a:t>
                      </a:r>
                      <a:endParaRPr lang="en-US" sz="1000" b="0" i="0" u="none" strike="noStrike">
                        <a:solidFill>
                          <a:srgbClr val="000000"/>
                        </a:solidFill>
                        <a:effectLst/>
                        <a:latin typeface="Arial Narrow" panose="020B0606020202030204" pitchFamily="34" charset="0"/>
                      </a:endParaRPr>
                    </a:p>
                  </a:txBody>
                  <a:tcPr marL="4657" marR="4657" marT="4657" marB="0" anchor="b"/>
                </a:tc>
                <a:tc>
                  <a:txBody>
                    <a:bodyPr/>
                    <a:lstStyle/>
                    <a:p>
                      <a:pPr algn="l" fontAlgn="b"/>
                      <a:r>
                        <a:rPr lang="en-US" sz="1000" u="none" strike="noStrike" dirty="0">
                          <a:effectLst/>
                          <a:latin typeface="Arial Narrow" panose="020B0606020202030204" pitchFamily="34" charset="0"/>
                        </a:rPr>
                        <a:t> </a:t>
                      </a:r>
                      <a:endParaRPr lang="en-US" sz="1000" b="0" i="0" u="none" strike="noStrike" dirty="0">
                        <a:solidFill>
                          <a:srgbClr val="000000"/>
                        </a:solidFill>
                        <a:effectLst/>
                        <a:latin typeface="Arial Narrow" panose="020B0606020202030204" pitchFamily="34" charset="0"/>
                      </a:endParaRPr>
                    </a:p>
                  </a:txBody>
                  <a:tcPr marL="4657" marR="4657" marT="4657" marB="0" anchor="b"/>
                </a:tc>
                <a:extLst>
                  <a:ext uri="{0D108BD9-81ED-4DB2-BD59-A6C34878D82A}">
                    <a16:rowId xmlns:a16="http://schemas.microsoft.com/office/drawing/2014/main" val="1886165612"/>
                  </a:ext>
                </a:extLst>
              </a:tr>
            </a:tbl>
          </a:graphicData>
        </a:graphic>
      </p:graphicFrame>
      <p:sp>
        <p:nvSpPr>
          <p:cNvPr id="3" name="Title 2">
            <a:extLst>
              <a:ext uri="{FF2B5EF4-FFF2-40B4-BE49-F238E27FC236}">
                <a16:creationId xmlns:a16="http://schemas.microsoft.com/office/drawing/2014/main" id="{F65D5B18-4597-A998-E15A-6E5AF1A3508F}"/>
              </a:ext>
            </a:extLst>
          </p:cNvPr>
          <p:cNvSpPr>
            <a:spLocks noGrp="1"/>
          </p:cNvSpPr>
          <p:nvPr>
            <p:ph type="title"/>
          </p:nvPr>
        </p:nvSpPr>
        <p:spPr/>
        <p:txBody>
          <a:bodyPr/>
          <a:lstStyle/>
          <a:p>
            <a:r>
              <a:rPr lang="en-US" dirty="0"/>
              <a:t>Just some facts</a:t>
            </a:r>
          </a:p>
        </p:txBody>
      </p:sp>
    </p:spTree>
    <p:extLst>
      <p:ext uri="{BB962C8B-B14F-4D97-AF65-F5344CB8AC3E}">
        <p14:creationId xmlns:p14="http://schemas.microsoft.com/office/powerpoint/2010/main" val="39529735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464</TotalTime>
  <Words>1678</Words>
  <Application>Microsoft Office PowerPoint</Application>
  <PresentationFormat>Widescreen</PresentationFormat>
  <Paragraphs>304</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Arial Narrow</vt:lpstr>
      <vt:lpstr>Britannic Bold</vt:lpstr>
      <vt:lpstr>Calibri</vt:lpstr>
      <vt:lpstr>Century Gothic</vt:lpstr>
      <vt:lpstr>Wingdings 3</vt:lpstr>
      <vt:lpstr>Ion</vt:lpstr>
      <vt:lpstr>K3FR/R 2023</vt:lpstr>
      <vt:lpstr>Tour Goals</vt:lpstr>
      <vt:lpstr>Stop List</vt:lpstr>
      <vt:lpstr>Attraction List</vt:lpstr>
      <vt:lpstr>States Traversed (26)</vt:lpstr>
      <vt:lpstr>Maidenhead Grids  (80, all are FFMA grids)</vt:lpstr>
      <vt:lpstr>Protocol:   (I will generally only call CQ on digital.) </vt:lpstr>
      <vt:lpstr>Some other notes</vt:lpstr>
      <vt:lpstr>Just some facts</vt:lpstr>
      <vt:lpstr>By now there should be no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K3FR/R 2023</dc:title>
  <dc:creator>Ron Todd</dc:creator>
  <cp:lastModifiedBy>Ron Todd</cp:lastModifiedBy>
  <cp:revision>14</cp:revision>
  <cp:lastPrinted>2023-07-13T16:05:40Z</cp:lastPrinted>
  <dcterms:created xsi:type="dcterms:W3CDTF">2023-07-12T16:06:38Z</dcterms:created>
  <dcterms:modified xsi:type="dcterms:W3CDTF">2023-07-13T16:29:41Z</dcterms:modified>
</cp:coreProperties>
</file>