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84250" y="0"/>
            <a:ext cx="1062990" cy="2778125"/>
          </a:xfrm>
          <a:custGeom>
            <a:avLst/>
            <a:gdLst/>
            <a:ahLst/>
            <a:cxnLst/>
            <a:rect l="l" t="t" r="r" b="b"/>
            <a:pathLst>
              <a:path w="1062989" h="2778125">
                <a:moveTo>
                  <a:pt x="1062399" y="0"/>
                </a:moveTo>
                <a:lnTo>
                  <a:pt x="681401" y="0"/>
                </a:lnTo>
                <a:lnTo>
                  <a:pt x="0" y="2687574"/>
                </a:lnTo>
                <a:lnTo>
                  <a:pt x="357124" y="2778125"/>
                </a:lnTo>
                <a:lnTo>
                  <a:pt x="1062399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46100" y="0"/>
            <a:ext cx="1034415" cy="2668905"/>
          </a:xfrm>
          <a:custGeom>
            <a:avLst/>
            <a:gdLst/>
            <a:ahLst/>
            <a:cxnLst/>
            <a:rect l="l" t="t" r="r" b="b"/>
            <a:pathLst>
              <a:path w="1034415" h="2668905">
                <a:moveTo>
                  <a:pt x="1033826" y="0"/>
                </a:moveTo>
                <a:lnTo>
                  <a:pt x="651243" y="0"/>
                </a:lnTo>
                <a:lnTo>
                  <a:pt x="0" y="2578100"/>
                </a:lnTo>
                <a:lnTo>
                  <a:pt x="347662" y="2663825"/>
                </a:lnTo>
                <a:lnTo>
                  <a:pt x="357187" y="2668524"/>
                </a:lnTo>
                <a:lnTo>
                  <a:pt x="103382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46100" y="2582798"/>
            <a:ext cx="2694305" cy="4275455"/>
          </a:xfrm>
          <a:custGeom>
            <a:avLst/>
            <a:gdLst/>
            <a:ahLst/>
            <a:cxnLst/>
            <a:rect l="l" t="t" r="r" b="b"/>
            <a:pathLst>
              <a:path w="2694305" h="4275455">
                <a:moveTo>
                  <a:pt x="0" y="0"/>
                </a:moveTo>
                <a:lnTo>
                  <a:pt x="2574925" y="4275200"/>
                </a:lnTo>
                <a:lnTo>
                  <a:pt x="2693924" y="42752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89012" y="2692400"/>
            <a:ext cx="3332479" cy="4165600"/>
          </a:xfrm>
          <a:custGeom>
            <a:avLst/>
            <a:gdLst/>
            <a:ahLst/>
            <a:cxnLst/>
            <a:rect l="l" t="t" r="r" b="b"/>
            <a:pathLst>
              <a:path w="3332479" h="4165600">
                <a:moveTo>
                  <a:pt x="0" y="0"/>
                </a:moveTo>
                <a:lnTo>
                  <a:pt x="3208337" y="4165599"/>
                </a:lnTo>
                <a:lnTo>
                  <a:pt x="3332162" y="4165599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84250" y="2687573"/>
            <a:ext cx="4577080" cy="4170679"/>
          </a:xfrm>
          <a:custGeom>
            <a:avLst/>
            <a:gdLst/>
            <a:ahLst/>
            <a:cxnLst/>
            <a:rect l="l" t="t" r="r" b="b"/>
            <a:pathLst>
              <a:path w="4577080" h="4170679">
                <a:moveTo>
                  <a:pt x="0" y="0"/>
                </a:moveTo>
                <a:lnTo>
                  <a:pt x="4762" y="4825"/>
                </a:lnTo>
                <a:lnTo>
                  <a:pt x="3336925" y="4170425"/>
                </a:lnTo>
                <a:lnTo>
                  <a:pt x="4576699" y="4170425"/>
                </a:lnTo>
                <a:lnTo>
                  <a:pt x="357124" y="90550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46100" y="2578100"/>
            <a:ext cx="3584575" cy="4279900"/>
          </a:xfrm>
          <a:custGeom>
            <a:avLst/>
            <a:gdLst/>
            <a:ahLst/>
            <a:cxnLst/>
            <a:rect l="l" t="t" r="r" b="b"/>
            <a:pathLst>
              <a:path w="3584575" h="4279900">
                <a:moveTo>
                  <a:pt x="0" y="0"/>
                </a:moveTo>
                <a:lnTo>
                  <a:pt x="0" y="4699"/>
                </a:lnTo>
                <a:lnTo>
                  <a:pt x="2693924" y="4279899"/>
                </a:lnTo>
                <a:lnTo>
                  <a:pt x="3584575" y="4279899"/>
                </a:lnTo>
                <a:lnTo>
                  <a:pt x="419100" y="176149"/>
                </a:lnTo>
                <a:lnTo>
                  <a:pt x="361950" y="95250"/>
                </a:lnTo>
                <a:lnTo>
                  <a:pt x="357187" y="90424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0"/>
            <a:ext cx="1122680" cy="5329555"/>
          </a:xfrm>
          <a:custGeom>
            <a:avLst/>
            <a:gdLst/>
            <a:ahLst/>
            <a:cxnLst/>
            <a:rect l="l" t="t" r="r" b="b"/>
            <a:pathLst>
              <a:path w="1122680" h="5329555">
                <a:moveTo>
                  <a:pt x="1122426" y="0"/>
                </a:moveTo>
                <a:lnTo>
                  <a:pt x="868426" y="0"/>
                </a:lnTo>
                <a:lnTo>
                  <a:pt x="0" y="5286375"/>
                </a:lnTo>
                <a:lnTo>
                  <a:pt x="247650" y="5329301"/>
                </a:lnTo>
                <a:lnTo>
                  <a:pt x="1122426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50812" y="0"/>
            <a:ext cx="1117600" cy="5276850"/>
          </a:xfrm>
          <a:custGeom>
            <a:avLst/>
            <a:gdLst/>
            <a:ahLst/>
            <a:cxnLst/>
            <a:rect l="l" t="t" r="r" b="b"/>
            <a:pathLst>
              <a:path w="1117600" h="5276850">
                <a:moveTo>
                  <a:pt x="1117600" y="0"/>
                </a:moveTo>
                <a:lnTo>
                  <a:pt x="865187" y="0"/>
                </a:lnTo>
                <a:lnTo>
                  <a:pt x="0" y="5238750"/>
                </a:lnTo>
                <a:lnTo>
                  <a:pt x="249237" y="5276850"/>
                </a:lnTo>
                <a:lnTo>
                  <a:pt x="11176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50812" y="5238750"/>
            <a:ext cx="1228725" cy="1619250"/>
          </a:xfrm>
          <a:custGeom>
            <a:avLst/>
            <a:gdLst/>
            <a:ahLst/>
            <a:cxnLst/>
            <a:rect l="l" t="t" r="r" b="b"/>
            <a:pathLst>
              <a:path w="1228725" h="1619250">
                <a:moveTo>
                  <a:pt x="0" y="0"/>
                </a:moveTo>
                <a:lnTo>
                  <a:pt x="1174686" y="1619249"/>
                </a:lnTo>
                <a:lnTo>
                  <a:pt x="1228661" y="1619249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57200" y="5291201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974" y="1566799"/>
                </a:lnTo>
                <a:lnTo>
                  <a:pt x="1495425" y="1566799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57200" y="5286375"/>
            <a:ext cx="2130425" cy="1571625"/>
          </a:xfrm>
          <a:custGeom>
            <a:avLst/>
            <a:gdLst/>
            <a:ahLst/>
            <a:cxnLst/>
            <a:rect l="l" t="t" r="r" b="b"/>
            <a:pathLst>
              <a:path w="2130425" h="1571625">
                <a:moveTo>
                  <a:pt x="0" y="0"/>
                </a:moveTo>
                <a:lnTo>
                  <a:pt x="0" y="4699"/>
                </a:lnTo>
                <a:lnTo>
                  <a:pt x="1495425" y="1571624"/>
                </a:lnTo>
                <a:lnTo>
                  <a:pt x="2130425" y="1571624"/>
                </a:lnTo>
                <a:lnTo>
                  <a:pt x="247650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50812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695450" h="1619250">
                <a:moveTo>
                  <a:pt x="0" y="0"/>
                </a:moveTo>
                <a:lnTo>
                  <a:pt x="1228661" y="1619249"/>
                </a:lnTo>
                <a:lnTo>
                  <a:pt x="1695386" y="1619249"/>
                </a:lnTo>
                <a:lnTo>
                  <a:pt x="292100" y="95250"/>
                </a:lnTo>
                <a:lnTo>
                  <a:pt x="244475" y="42799"/>
                </a:lnTo>
                <a:lnTo>
                  <a:pt x="249237" y="42799"/>
                </a:lnTo>
                <a:lnTo>
                  <a:pt x="249237" y="38100"/>
                </a:lnTo>
                <a:lnTo>
                  <a:pt x="24447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1745" y="1212849"/>
            <a:ext cx="79222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3116" y="2763139"/>
            <a:ext cx="8580755" cy="292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244326" y="5986795"/>
            <a:ext cx="218693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7" Type="http://schemas.openxmlformats.org/officeDocument/2006/relationships/image" Target="../media/image21.png"/><Relationship Id="rId8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qrpforum.de/index.php?attachment/23764-nanovna-input-protector-pdf/" TargetMode="External"/><Relationship Id="rId3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209533" y="2975610"/>
            <a:ext cx="32131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>
                <a:latin typeface="Corbel"/>
                <a:cs typeface="Corbel"/>
              </a:rPr>
              <a:t>NanoVNA</a:t>
            </a:r>
            <a:endParaRPr sz="6000">
              <a:latin typeface="Corbel"/>
              <a:cs typeface="Corbe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62213" y="3873246"/>
            <a:ext cx="2864485" cy="1406525"/>
          </a:xfrm>
          <a:prstGeom prst="rect">
            <a:avLst/>
          </a:prstGeom>
        </p:spPr>
        <p:txBody>
          <a:bodyPr wrap="square" lIns="0" tIns="152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100">
                <a:latin typeface="Corbel"/>
                <a:cs typeface="Corbel"/>
              </a:rPr>
              <a:t>Mark </a:t>
            </a:r>
            <a:r>
              <a:rPr dirty="0" sz="2100" spc="-10">
                <a:latin typeface="Corbel"/>
                <a:cs typeface="Corbel"/>
              </a:rPr>
              <a:t>Braunstein</a:t>
            </a:r>
            <a:r>
              <a:rPr dirty="0" sz="2100" spc="-105">
                <a:latin typeface="Corbel"/>
                <a:cs typeface="Corbel"/>
              </a:rPr>
              <a:t> </a:t>
            </a:r>
            <a:r>
              <a:rPr dirty="0" sz="2100" spc="-10">
                <a:latin typeface="Corbel"/>
                <a:cs typeface="Corbel"/>
              </a:rPr>
              <a:t>WA4KFZ</a:t>
            </a:r>
            <a:endParaRPr sz="2100">
              <a:latin typeface="Corbel"/>
              <a:cs typeface="Corbel"/>
            </a:endParaRPr>
          </a:p>
          <a:p>
            <a:pPr algn="r" marR="7620">
              <a:lnSpc>
                <a:spcPct val="100000"/>
              </a:lnSpc>
              <a:spcBef>
                <a:spcPts val="1105"/>
              </a:spcBef>
            </a:pPr>
            <a:r>
              <a:rPr dirty="0" sz="2100" spc="-10">
                <a:latin typeface="Corbel"/>
                <a:cs typeface="Corbel"/>
              </a:rPr>
              <a:t>Ole</a:t>
            </a:r>
            <a:r>
              <a:rPr dirty="0" sz="2100" spc="-135">
                <a:latin typeface="Corbel"/>
                <a:cs typeface="Corbel"/>
              </a:rPr>
              <a:t> </a:t>
            </a:r>
            <a:r>
              <a:rPr dirty="0" sz="2100">
                <a:latin typeface="Corbel"/>
                <a:cs typeface="Corbel"/>
              </a:rPr>
              <a:t>Virginia</a:t>
            </a:r>
            <a:r>
              <a:rPr dirty="0" sz="2100" spc="-50">
                <a:latin typeface="Corbel"/>
                <a:cs typeface="Corbel"/>
              </a:rPr>
              <a:t> </a:t>
            </a:r>
            <a:r>
              <a:rPr dirty="0" sz="2100" spc="-20">
                <a:latin typeface="Corbel"/>
                <a:cs typeface="Corbel"/>
              </a:rPr>
              <a:t>Hams</a:t>
            </a:r>
            <a:endParaRPr sz="2100">
              <a:latin typeface="Corbel"/>
              <a:cs typeface="Corbel"/>
            </a:endParaRPr>
          </a:p>
          <a:p>
            <a:pPr algn="r" marR="5080">
              <a:lnSpc>
                <a:spcPct val="100000"/>
              </a:lnSpc>
              <a:spcBef>
                <a:spcPts val="1105"/>
              </a:spcBef>
            </a:pPr>
            <a:r>
              <a:rPr dirty="0" sz="2100">
                <a:latin typeface="Corbel"/>
                <a:cs typeface="Corbel"/>
              </a:rPr>
              <a:t>November</a:t>
            </a:r>
            <a:r>
              <a:rPr dirty="0" sz="2100" spc="-65">
                <a:latin typeface="Corbel"/>
                <a:cs typeface="Corbel"/>
              </a:rPr>
              <a:t> </a:t>
            </a:r>
            <a:r>
              <a:rPr dirty="0" sz="2100" spc="-20">
                <a:latin typeface="Corbel"/>
                <a:cs typeface="Corbel"/>
              </a:rPr>
              <a:t>2024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2375026"/>
            <a:ext cx="5573395" cy="3128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68705">
              <a:lnSpc>
                <a:spcPct val="100000"/>
              </a:lnSpc>
              <a:spcBef>
                <a:spcPts val="95"/>
              </a:spcBef>
            </a:pPr>
            <a:r>
              <a:rPr dirty="0"/>
              <a:t>NanoVNA</a:t>
            </a:r>
            <a:r>
              <a:rPr dirty="0" spc="-90"/>
              <a:t> </a:t>
            </a:r>
            <a:r>
              <a:rPr dirty="0" spc="-10"/>
              <a:t>Display</a:t>
            </a:r>
            <a:r>
              <a:rPr dirty="0" spc="-190"/>
              <a:t> </a:t>
            </a:r>
            <a:r>
              <a:rPr dirty="0" spc="-10"/>
              <a:t>Software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9220" y="2375026"/>
            <a:ext cx="3522345" cy="31287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405632" y="5667247"/>
            <a:ext cx="1211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Windows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PC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ts val="10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4842509" y="6086032"/>
            <a:ext cx="359219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spc="-10">
                <a:latin typeface="Corbel"/>
                <a:cs typeface="Corbel"/>
              </a:rPr>
              <a:t>https://groups.io/g/nanovnausers/wiki#Software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17230" y="5667247"/>
            <a:ext cx="1210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Android</a:t>
            </a:r>
            <a:r>
              <a:rPr dirty="0" sz="1800" spc="-90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App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8817" y="2019300"/>
            <a:ext cx="4200525" cy="3124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04339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NanoVNA</a:t>
            </a:r>
            <a:r>
              <a:rPr dirty="0" spc="-155"/>
              <a:t> </a:t>
            </a:r>
            <a:r>
              <a:rPr dirty="0" spc="-10"/>
              <a:t>Calibration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2657" y="2019300"/>
            <a:ext cx="5773546" cy="218160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372995" y="5164912"/>
            <a:ext cx="25171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487286" y="4331715"/>
          <a:ext cx="4786630" cy="219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8865"/>
                <a:gridCol w="2348865"/>
              </a:tblGrid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Calibration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Steps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Measurements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ACE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orbel"/>
                          <a:cs typeface="Corbel"/>
                        </a:rPr>
                        <a:t>Open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orbel"/>
                          <a:cs typeface="Corbel"/>
                        </a:rPr>
                        <a:t>One</a:t>
                      </a:r>
                      <a:r>
                        <a:rPr dirty="0" sz="1800" spc="-4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>
                          <a:latin typeface="Corbel"/>
                          <a:cs typeface="Corbel"/>
                        </a:rPr>
                        <a:t>&amp;</a:t>
                      </a:r>
                      <a:r>
                        <a:rPr dirty="0" sz="1800" spc="-12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40">
                          <a:latin typeface="Corbel"/>
                          <a:cs typeface="Corbel"/>
                        </a:rPr>
                        <a:t>Two</a:t>
                      </a:r>
                      <a:r>
                        <a:rPr dirty="0" sz="1800" spc="-1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20">
                          <a:latin typeface="Corbel"/>
                          <a:cs typeface="Corbel"/>
                        </a:rPr>
                        <a:t>Port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orbel"/>
                          <a:cs typeface="Corbel"/>
                        </a:rPr>
                        <a:t>Short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orbel"/>
                          <a:cs typeface="Corbel"/>
                        </a:rPr>
                        <a:t>One</a:t>
                      </a:r>
                      <a:r>
                        <a:rPr dirty="0" sz="1800" spc="-4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>
                          <a:latin typeface="Corbel"/>
                          <a:cs typeface="Corbel"/>
                        </a:rPr>
                        <a:t>&amp;</a:t>
                      </a:r>
                      <a:r>
                        <a:rPr dirty="0" sz="1800" spc="-12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40">
                          <a:latin typeface="Corbel"/>
                          <a:cs typeface="Corbel"/>
                        </a:rPr>
                        <a:t>Two</a:t>
                      </a:r>
                      <a:r>
                        <a:rPr dirty="0" sz="1800" spc="-1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20">
                          <a:latin typeface="Corbel"/>
                          <a:cs typeface="Corbel"/>
                        </a:rPr>
                        <a:t>Port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Corbel"/>
                          <a:cs typeface="Corbel"/>
                        </a:rPr>
                        <a:t>Load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orbel"/>
                          <a:cs typeface="Corbel"/>
                        </a:rPr>
                        <a:t>One</a:t>
                      </a:r>
                      <a:r>
                        <a:rPr dirty="0" sz="1800" spc="-4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>
                          <a:latin typeface="Corbel"/>
                          <a:cs typeface="Corbel"/>
                        </a:rPr>
                        <a:t>&amp;</a:t>
                      </a:r>
                      <a:r>
                        <a:rPr dirty="0" sz="1800" spc="-12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40">
                          <a:latin typeface="Corbel"/>
                          <a:cs typeface="Corbel"/>
                        </a:rPr>
                        <a:t>Two</a:t>
                      </a:r>
                      <a:r>
                        <a:rPr dirty="0" sz="1800" spc="-1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20">
                          <a:latin typeface="Corbel"/>
                          <a:cs typeface="Corbel"/>
                        </a:rPr>
                        <a:t>Port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orbel"/>
                          <a:cs typeface="Corbel"/>
                        </a:rPr>
                        <a:t>Isolation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40">
                          <a:latin typeface="Corbel"/>
                          <a:cs typeface="Corbel"/>
                        </a:rPr>
                        <a:t>Two</a:t>
                      </a:r>
                      <a:r>
                        <a:rPr dirty="0" sz="1800" spc="-3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20">
                          <a:latin typeface="Corbel"/>
                          <a:cs typeface="Corbel"/>
                        </a:rPr>
                        <a:t>Port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0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0">
                          <a:latin typeface="Corbel"/>
                          <a:cs typeface="Corbel"/>
                        </a:rPr>
                        <a:t>Thru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40">
                          <a:latin typeface="Corbel"/>
                          <a:cs typeface="Corbel"/>
                        </a:rPr>
                        <a:t>Two</a:t>
                      </a:r>
                      <a:r>
                        <a:rPr dirty="0" sz="1800" spc="-3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800" spc="-20">
                          <a:latin typeface="Corbel"/>
                          <a:cs typeface="Corbel"/>
                        </a:rPr>
                        <a:t>Port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2F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11286490" y="5954369"/>
            <a:ext cx="138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orbel"/>
                <a:cs typeface="Corbel"/>
              </a:rPr>
              <a:t>11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239504" y="3972305"/>
            <a:ext cx="2516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562" y="2624073"/>
            <a:ext cx="3436620" cy="2657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04339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NanoVNA</a:t>
            </a:r>
            <a:r>
              <a:rPr dirty="0" spc="-155"/>
              <a:t> </a:t>
            </a:r>
            <a:r>
              <a:rPr dirty="0" spc="-10"/>
              <a:t>Calibration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5096" y="2624073"/>
            <a:ext cx="3517011" cy="26574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9007" y="2624073"/>
            <a:ext cx="3502659" cy="26574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891664" y="5433466"/>
            <a:ext cx="9442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calibration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process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compensates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for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frequency-</a:t>
            </a:r>
            <a:r>
              <a:rPr dirty="0" sz="1800">
                <a:latin typeface="Corbel"/>
                <a:cs typeface="Corbel"/>
              </a:rPr>
              <a:t>dependent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imperfections</a:t>
            </a:r>
            <a:r>
              <a:rPr dirty="0" sz="1800" spc="-4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in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 internal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circuitry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84496" y="5938824"/>
            <a:ext cx="2516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278869" y="5954369"/>
            <a:ext cx="1466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orbel"/>
                <a:cs typeface="Corbel"/>
              </a:rPr>
              <a:t>12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2755">
              <a:lnSpc>
                <a:spcPct val="100000"/>
              </a:lnSpc>
              <a:spcBef>
                <a:spcPts val="95"/>
              </a:spcBef>
            </a:pPr>
            <a:r>
              <a:rPr dirty="0"/>
              <a:t>“I</a:t>
            </a:r>
            <a:r>
              <a:rPr dirty="0" spc="-65"/>
              <a:t> </a:t>
            </a:r>
            <a:r>
              <a:rPr dirty="0"/>
              <a:t>know</a:t>
            </a:r>
            <a:r>
              <a:rPr dirty="0" spc="-50"/>
              <a:t> </a:t>
            </a:r>
            <a:r>
              <a:rPr dirty="0"/>
              <a:t>you</a:t>
            </a:r>
            <a:r>
              <a:rPr dirty="0" spc="-60"/>
              <a:t> </a:t>
            </a:r>
            <a:r>
              <a:rPr dirty="0"/>
              <a:t>are</a:t>
            </a:r>
            <a:r>
              <a:rPr dirty="0" spc="-55"/>
              <a:t> </a:t>
            </a:r>
            <a:r>
              <a:rPr dirty="0"/>
              <a:t>but</a:t>
            </a:r>
            <a:r>
              <a:rPr dirty="0" spc="-60"/>
              <a:t> </a:t>
            </a:r>
            <a:r>
              <a:rPr dirty="0"/>
              <a:t>what</a:t>
            </a:r>
            <a:r>
              <a:rPr dirty="0" spc="-65"/>
              <a:t> </a:t>
            </a:r>
            <a:r>
              <a:rPr dirty="0"/>
              <a:t>am</a:t>
            </a:r>
            <a:r>
              <a:rPr dirty="0" spc="-65"/>
              <a:t> </a:t>
            </a:r>
            <a:r>
              <a:rPr dirty="0" spc="-20"/>
              <a:t>I…?”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17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563116" y="3498926"/>
            <a:ext cx="7647940" cy="1449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>
                <a:latin typeface="Corbel"/>
                <a:cs typeface="Corbel"/>
              </a:rPr>
              <a:t>There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are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multiple</a:t>
            </a:r>
            <a:r>
              <a:rPr dirty="0" sz="2400" spc="-1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variants</a:t>
            </a:r>
            <a:r>
              <a:rPr dirty="0" sz="2400" spc="-2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1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NanoVNA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on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market</a:t>
            </a:r>
            <a:endParaRPr sz="24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>
                <a:latin typeface="Corbel"/>
                <a:cs typeface="Corbel"/>
              </a:rPr>
              <a:t>Some</a:t>
            </a:r>
            <a:r>
              <a:rPr dirty="0" sz="2400" spc="-8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are</a:t>
            </a:r>
            <a:r>
              <a:rPr dirty="0" sz="2400" spc="-6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“genuine”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while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others</a:t>
            </a:r>
            <a:r>
              <a:rPr dirty="0" sz="2400" spc="-6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are</a:t>
            </a:r>
            <a:r>
              <a:rPr dirty="0" sz="2400" spc="-6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poor</a:t>
            </a:r>
            <a:r>
              <a:rPr dirty="0" sz="2400" spc="-7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quality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clones</a:t>
            </a:r>
            <a:endParaRPr sz="24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 spc="-20">
                <a:latin typeface="Corbel"/>
                <a:cs typeface="Corbel"/>
              </a:rPr>
              <a:t>“Turf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wars”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for</a:t>
            </a:r>
            <a:r>
              <a:rPr dirty="0" sz="2400" spc="-6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some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6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variants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regarding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licensing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0812" y="0"/>
            <a:ext cx="11378565" cy="6858000"/>
            <a:chOff x="150812" y="0"/>
            <a:chExt cx="1137856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4249" y="2693847"/>
              <a:ext cx="5895975" cy="8245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812" y="4608791"/>
              <a:ext cx="3990975" cy="101301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6100" y="3376498"/>
              <a:ext cx="4476750" cy="6459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812" y="3699497"/>
              <a:ext cx="5276850" cy="72823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3636" y="4427740"/>
              <a:ext cx="5035549" cy="109256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2923" y="5831255"/>
              <a:ext cx="4238625" cy="5857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6438" y="5577433"/>
              <a:ext cx="4410075" cy="102901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99185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Typical</a:t>
            </a:r>
            <a:r>
              <a:rPr dirty="0" spc="-120"/>
              <a:t> </a:t>
            </a:r>
            <a:r>
              <a:rPr dirty="0"/>
              <a:t>“Scary”</a:t>
            </a:r>
            <a:r>
              <a:rPr dirty="0" spc="-125"/>
              <a:t> </a:t>
            </a:r>
            <a:r>
              <a:rPr dirty="0" spc="-10"/>
              <a:t>Language…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170"/>
              </a:lnSpc>
            </a:pPr>
            <a:fld id="{81D60167-4931-47E6-BA6A-407CBD079E47}" type="slidenum">
              <a:rPr dirty="0" spc="-25"/>
              <a:t>16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81114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Conclusion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17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70068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26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/>
              <a:t>Overall,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NanoVNA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good</a:t>
            </a:r>
            <a:r>
              <a:rPr dirty="0" spc="-70"/>
              <a:t> </a:t>
            </a:r>
            <a:r>
              <a:rPr dirty="0"/>
              <a:t>unit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65"/>
              <a:t> </a:t>
            </a:r>
            <a:r>
              <a:rPr dirty="0"/>
              <a:t>general</a:t>
            </a:r>
            <a:r>
              <a:rPr dirty="0" spc="-45"/>
              <a:t> </a:t>
            </a:r>
            <a:r>
              <a:rPr dirty="0"/>
              <a:t>amateur</a:t>
            </a:r>
            <a:r>
              <a:rPr dirty="0" spc="-50"/>
              <a:t> </a:t>
            </a:r>
            <a:r>
              <a:rPr dirty="0"/>
              <a:t>radio</a:t>
            </a:r>
            <a:r>
              <a:rPr dirty="0" spc="-55"/>
              <a:t> </a:t>
            </a:r>
            <a:r>
              <a:rPr dirty="0" spc="-25"/>
              <a:t>use</a:t>
            </a:r>
          </a:p>
          <a:p>
            <a:pPr lvl="1" marL="756285" indent="-286385">
              <a:lnSpc>
                <a:spcPct val="100000"/>
              </a:lnSpc>
              <a:spcBef>
                <a:spcPts val="1110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Corbel"/>
                <a:cs typeface="Corbel"/>
              </a:rPr>
              <a:t>Best</a:t>
            </a:r>
            <a:r>
              <a:rPr dirty="0" sz="2000" spc="-4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performance</a:t>
            </a:r>
            <a:r>
              <a:rPr dirty="0" sz="2000" spc="-3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(based</a:t>
            </a:r>
            <a:r>
              <a:rPr dirty="0" sz="2000" spc="-4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on</a:t>
            </a:r>
            <a:r>
              <a:rPr dirty="0" sz="2000" spc="-4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dynamic</a:t>
            </a:r>
            <a:r>
              <a:rPr dirty="0" sz="2000" spc="-4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range)</a:t>
            </a:r>
            <a:r>
              <a:rPr dirty="0" sz="2000" spc="-5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is</a:t>
            </a:r>
            <a:r>
              <a:rPr dirty="0" sz="2000" spc="-4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below</a:t>
            </a:r>
            <a:r>
              <a:rPr dirty="0" sz="2000" spc="-40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300MHz</a:t>
            </a:r>
            <a:endParaRPr sz="20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5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/>
              <a:t>Buy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NanoVNA</a:t>
            </a:r>
            <a:r>
              <a:rPr dirty="0" spc="-45"/>
              <a:t> </a:t>
            </a:r>
            <a:r>
              <a:rPr dirty="0"/>
              <a:t>from</a:t>
            </a:r>
            <a:r>
              <a:rPr dirty="0" spc="-75"/>
              <a:t> </a:t>
            </a:r>
            <a:r>
              <a:rPr dirty="0"/>
              <a:t>“approved”</a:t>
            </a:r>
            <a:r>
              <a:rPr dirty="0" spc="-60"/>
              <a:t> </a:t>
            </a:r>
            <a:r>
              <a:rPr dirty="0" spc="-10"/>
              <a:t>vendors</a:t>
            </a:r>
          </a:p>
          <a:p>
            <a:pPr marL="299720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/>
              <a:t>Be</a:t>
            </a:r>
            <a:r>
              <a:rPr dirty="0" spc="-40"/>
              <a:t> </a:t>
            </a:r>
            <a:r>
              <a:rPr dirty="0"/>
              <a:t>mindful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ESD</a:t>
            </a:r>
            <a:r>
              <a:rPr dirty="0" spc="-40"/>
              <a:t> </a:t>
            </a:r>
            <a:r>
              <a:rPr dirty="0" spc="-10"/>
              <a:t>precautions</a:t>
            </a:r>
          </a:p>
          <a:p>
            <a:pPr marL="299720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/>
              <a:t>Handle</a:t>
            </a:r>
            <a:r>
              <a:rPr dirty="0" spc="-95"/>
              <a:t> </a:t>
            </a:r>
            <a:r>
              <a:rPr dirty="0"/>
              <a:t>SMA</a:t>
            </a:r>
            <a:r>
              <a:rPr dirty="0" spc="-35"/>
              <a:t> </a:t>
            </a:r>
            <a:r>
              <a:rPr dirty="0"/>
              <a:t>connectors</a:t>
            </a:r>
            <a:r>
              <a:rPr dirty="0" spc="-65"/>
              <a:t> </a:t>
            </a:r>
            <a:r>
              <a:rPr dirty="0"/>
              <a:t>with</a:t>
            </a:r>
            <a:r>
              <a:rPr dirty="0" spc="-35"/>
              <a:t> </a:t>
            </a:r>
            <a:r>
              <a:rPr dirty="0" spc="-20"/>
              <a:t>care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8446" y="4078351"/>
            <a:ext cx="58197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Backup</a:t>
            </a:r>
            <a:r>
              <a:rPr dirty="0" spc="-150"/>
              <a:t> </a:t>
            </a:r>
            <a:r>
              <a:rPr dirty="0"/>
              <a:t>–</a:t>
            </a:r>
            <a:r>
              <a:rPr dirty="0" spc="-270"/>
              <a:t> </a:t>
            </a:r>
            <a:r>
              <a:rPr dirty="0" spc="-25"/>
              <a:t>Technical</a:t>
            </a:r>
            <a:r>
              <a:rPr dirty="0" spc="-100"/>
              <a:t> </a:t>
            </a:r>
            <a:r>
              <a:rPr dirty="0" spc="-10"/>
              <a:t>Material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170"/>
              </a:lnSpc>
            </a:pPr>
            <a:fld id="{81D60167-4931-47E6-BA6A-407CBD079E47}" type="slidenum">
              <a:rPr dirty="0" spc="-25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56155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 spc="-20"/>
              <a:t>‘VNA’?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17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563116" y="3498926"/>
            <a:ext cx="4376420" cy="1449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>
                <a:latin typeface="Corbel"/>
                <a:cs typeface="Corbel"/>
              </a:rPr>
              <a:t>VNA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=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 b="1">
                <a:latin typeface="Corbel"/>
                <a:cs typeface="Corbel"/>
              </a:rPr>
              <a:t>V</a:t>
            </a:r>
            <a:r>
              <a:rPr dirty="0" sz="2400">
                <a:latin typeface="Corbel"/>
                <a:cs typeface="Corbel"/>
              </a:rPr>
              <a:t>ector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 b="1">
                <a:latin typeface="Corbel"/>
                <a:cs typeface="Corbel"/>
              </a:rPr>
              <a:t>N</a:t>
            </a:r>
            <a:r>
              <a:rPr dirty="0" sz="2400">
                <a:latin typeface="Corbel"/>
                <a:cs typeface="Corbel"/>
              </a:rPr>
              <a:t>etwork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 spc="-10" b="1">
                <a:latin typeface="Corbel"/>
                <a:cs typeface="Corbel"/>
              </a:rPr>
              <a:t>A</a:t>
            </a:r>
            <a:r>
              <a:rPr dirty="0" sz="2400" spc="-10">
                <a:latin typeface="Corbel"/>
                <a:cs typeface="Corbel"/>
              </a:rPr>
              <a:t>nalyzer</a:t>
            </a:r>
            <a:endParaRPr sz="24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 spc="-10">
                <a:latin typeface="Corbel"/>
                <a:cs typeface="Corbel"/>
              </a:rPr>
              <a:t>What’s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‘vector’?</a:t>
            </a:r>
            <a:endParaRPr sz="24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 spc="-10">
                <a:latin typeface="Corbel"/>
                <a:cs typeface="Corbel"/>
              </a:rPr>
              <a:t>What’s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‘network’?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320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What’s</a:t>
            </a:r>
            <a:r>
              <a:rPr dirty="0" spc="-170"/>
              <a:t> </a:t>
            </a:r>
            <a:r>
              <a:rPr dirty="0" spc="-25"/>
              <a:t>a</a:t>
            </a:r>
            <a:r>
              <a:rPr dirty="0" spc="-265"/>
              <a:t> </a:t>
            </a:r>
            <a:r>
              <a:rPr dirty="0" spc="-10"/>
              <a:t>Vector?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17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563116" y="2875915"/>
            <a:ext cx="9285605" cy="2696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6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measure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2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magnitude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and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angle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signal</a:t>
            </a:r>
            <a:r>
              <a:rPr dirty="0" sz="2400" spc="-2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in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an</a:t>
            </a:r>
            <a:r>
              <a:rPr dirty="0" sz="2400" spc="-114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AC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circuit</a:t>
            </a:r>
            <a:endParaRPr sz="24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>
                <a:latin typeface="Corbel"/>
                <a:cs typeface="Corbel"/>
              </a:rPr>
              <a:t>In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 spc="-45">
                <a:latin typeface="Corbel"/>
                <a:cs typeface="Corbel"/>
              </a:rPr>
              <a:t>RF,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angle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is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representation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6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phase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difference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between</a:t>
            </a:r>
            <a:r>
              <a:rPr dirty="0" sz="2400" spc="-25">
                <a:latin typeface="Corbel"/>
                <a:cs typeface="Corbel"/>
              </a:rPr>
              <a:t> two</a:t>
            </a:r>
            <a:endParaRPr sz="2400">
              <a:latin typeface="Corbel"/>
              <a:cs typeface="Corbel"/>
            </a:endParaRPr>
          </a:p>
          <a:p>
            <a:pPr marL="299085">
              <a:lnSpc>
                <a:spcPct val="100000"/>
              </a:lnSpc>
            </a:pPr>
            <a:r>
              <a:rPr dirty="0" sz="2400" spc="-10">
                <a:latin typeface="Corbel"/>
                <a:cs typeface="Corbel"/>
              </a:rPr>
              <a:t>signals</a:t>
            </a:r>
            <a:endParaRPr sz="2400">
              <a:latin typeface="Corbel"/>
              <a:cs typeface="Corbel"/>
            </a:endParaRPr>
          </a:p>
          <a:p>
            <a:pPr marL="299085" marR="499745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orbel"/>
                <a:cs typeface="Corbel"/>
              </a:rPr>
              <a:t>In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 spc="-45">
                <a:latin typeface="Corbel"/>
                <a:cs typeface="Corbel"/>
              </a:rPr>
              <a:t>RF,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magnitude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is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representation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6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amplitude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difference </a:t>
            </a:r>
            <a:r>
              <a:rPr dirty="0" sz="2400">
                <a:latin typeface="Corbel"/>
                <a:cs typeface="Corbel"/>
              </a:rPr>
              <a:t>between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two</a:t>
            </a:r>
            <a:r>
              <a:rPr dirty="0" sz="2400" spc="-6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signals</a:t>
            </a:r>
            <a:endParaRPr sz="24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phase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and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magnitude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are</a:t>
            </a:r>
            <a:r>
              <a:rPr dirty="0" sz="2400" spc="-6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measured</a:t>
            </a:r>
            <a:r>
              <a:rPr dirty="0" sz="2400" spc="-6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at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single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frequency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0812" y="0"/>
            <a:ext cx="9316085" cy="6858000"/>
            <a:chOff x="150812" y="0"/>
            <a:chExt cx="931608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2230" y="2492120"/>
              <a:ext cx="7364603" cy="164261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6864" y="4355058"/>
              <a:ext cx="5129530" cy="18961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3202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What’s</a:t>
            </a:r>
            <a:r>
              <a:rPr dirty="0" spc="-170"/>
              <a:t> </a:t>
            </a:r>
            <a:r>
              <a:rPr dirty="0" spc="-25"/>
              <a:t>a</a:t>
            </a:r>
            <a:r>
              <a:rPr dirty="0" spc="-265"/>
              <a:t> </a:t>
            </a:r>
            <a:r>
              <a:rPr dirty="0" spc="-10"/>
              <a:t>Vector?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815">
              <a:lnSpc>
                <a:spcPts val="104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3353815" y="6366143"/>
            <a:ext cx="43643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spc="-10">
                <a:latin typeface="Corbel"/>
                <a:cs typeface="Corbel"/>
              </a:rPr>
              <a:t>https://techweb.rohm.com/product/power-device/si/15939/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90256" y="4354982"/>
            <a:ext cx="2715260" cy="1754505"/>
          </a:xfrm>
          <a:prstGeom prst="rect">
            <a:avLst/>
          </a:prstGeom>
          <a:ln w="9525">
            <a:solidFill>
              <a:srgbClr val="2FACEB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379095" marR="127000" indent="-28702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79095" algn="l"/>
              </a:tabLst>
            </a:pPr>
            <a:r>
              <a:rPr dirty="0" sz="1800" spc="-10">
                <a:latin typeface="Corbel"/>
                <a:cs typeface="Corbel"/>
              </a:rPr>
              <a:t>Resistance: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current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and </a:t>
            </a:r>
            <a:r>
              <a:rPr dirty="0" sz="1800">
                <a:latin typeface="Corbel"/>
                <a:cs typeface="Corbel"/>
              </a:rPr>
              <a:t>voltage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are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always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in </a:t>
            </a:r>
            <a:r>
              <a:rPr dirty="0" sz="1800" spc="-10">
                <a:latin typeface="Corbel"/>
                <a:cs typeface="Corbel"/>
              </a:rPr>
              <a:t>phase</a:t>
            </a:r>
            <a:endParaRPr sz="1800">
              <a:latin typeface="Corbel"/>
              <a:cs typeface="Corbel"/>
            </a:endParaRPr>
          </a:p>
          <a:p>
            <a:pPr algn="just" marL="379095" marR="15113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</a:tabLst>
            </a:pPr>
            <a:r>
              <a:rPr dirty="0" sz="1800" spc="-10">
                <a:latin typeface="Corbel"/>
                <a:cs typeface="Corbel"/>
              </a:rPr>
              <a:t>Reactance: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current</a:t>
            </a:r>
            <a:r>
              <a:rPr dirty="0" sz="1800" spc="-45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and </a:t>
            </a:r>
            <a:r>
              <a:rPr dirty="0" sz="1800">
                <a:latin typeface="Corbel"/>
                <a:cs typeface="Corbel"/>
              </a:rPr>
              <a:t>voltage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are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90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degrees </a:t>
            </a:r>
            <a:r>
              <a:rPr dirty="0" sz="1800">
                <a:latin typeface="Corbel"/>
                <a:cs typeface="Corbel"/>
              </a:rPr>
              <a:t>out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of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phase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0932" y="2527579"/>
            <a:ext cx="5586996" cy="3124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59914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NanoVNA</a:t>
            </a:r>
            <a:r>
              <a:rPr dirty="0" spc="-155"/>
              <a:t> </a:t>
            </a:r>
            <a:r>
              <a:rPr dirty="0" spc="-10"/>
              <a:t>Overview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5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7417434" y="2689605"/>
            <a:ext cx="363220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A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low-</a:t>
            </a:r>
            <a:r>
              <a:rPr dirty="0" sz="1800">
                <a:latin typeface="Corbel"/>
                <a:cs typeface="Corbel"/>
              </a:rPr>
              <a:t>cost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vector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network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analyzer</a:t>
            </a:r>
            <a:endParaRPr sz="1800">
              <a:latin typeface="Corbel"/>
              <a:cs typeface="Corbel"/>
            </a:endParaRPr>
          </a:p>
          <a:p>
            <a:pPr lvl="1" marL="12700" marR="1499870" indent="7435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1800" spc="-20">
                <a:latin typeface="Corbel"/>
                <a:cs typeface="Corbel"/>
              </a:rPr>
              <a:t>$60-</a:t>
            </a:r>
            <a:r>
              <a:rPr dirty="0" sz="1800">
                <a:latin typeface="Corbel"/>
                <a:cs typeface="Corbel"/>
              </a:rPr>
              <a:t>$90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range Includes: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USB</a:t>
            </a:r>
            <a:r>
              <a:rPr dirty="0" sz="1800" spc="-10">
                <a:latin typeface="Corbel"/>
                <a:cs typeface="Corbel"/>
              </a:rPr>
              <a:t> cable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SMA</a:t>
            </a:r>
            <a:r>
              <a:rPr dirty="0" sz="1800" spc="-7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extension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cables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SMA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calibrations</a:t>
            </a:r>
            <a:endParaRPr sz="1800">
              <a:latin typeface="Corbel"/>
              <a:cs typeface="Corbel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1800" spc="-10">
                <a:latin typeface="Corbel"/>
                <a:cs typeface="Corbel"/>
              </a:rPr>
              <a:t>short</a:t>
            </a:r>
            <a:endParaRPr sz="1800">
              <a:latin typeface="Corbel"/>
              <a:cs typeface="Corbel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1800" spc="-20">
                <a:latin typeface="Corbel"/>
                <a:cs typeface="Corbel"/>
              </a:rPr>
              <a:t>open</a:t>
            </a:r>
            <a:endParaRPr sz="1800">
              <a:latin typeface="Corbel"/>
              <a:cs typeface="Corbel"/>
            </a:endParaRPr>
          </a:p>
          <a:p>
            <a:pPr lvl="1"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1800" spc="-20">
                <a:latin typeface="Corbel"/>
                <a:cs typeface="Corbel"/>
              </a:rPr>
              <a:t>load</a:t>
            </a:r>
            <a:endParaRPr sz="1800">
              <a:latin typeface="Corbel"/>
              <a:cs typeface="Corbel"/>
            </a:endParaRPr>
          </a:p>
          <a:p>
            <a:pPr lvl="1" marL="7562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1800" spc="-20">
                <a:latin typeface="Corbel"/>
                <a:cs typeface="Corbel"/>
              </a:rPr>
              <a:t>thru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19040" y="5741009"/>
            <a:ext cx="2516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48130" y="5741009"/>
            <a:ext cx="16052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https://nanovna.com/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8945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What’s</a:t>
            </a:r>
            <a:r>
              <a:rPr dirty="0" spc="-100"/>
              <a:t> </a:t>
            </a:r>
            <a:r>
              <a:rPr dirty="0"/>
              <a:t>a</a:t>
            </a:r>
            <a:r>
              <a:rPr dirty="0" spc="-100"/>
              <a:t> </a:t>
            </a:r>
            <a:r>
              <a:rPr dirty="0" spc="-10"/>
              <a:t>Network?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0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563116" y="2950590"/>
            <a:ext cx="9416415" cy="2519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network</a:t>
            </a:r>
            <a:r>
              <a:rPr dirty="0" sz="2400" spc="-2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is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1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“stimulus/response” representation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an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electronic</a:t>
            </a:r>
            <a:r>
              <a:rPr dirty="0" sz="2400" spc="-10">
                <a:latin typeface="Corbel"/>
                <a:cs typeface="Corbel"/>
              </a:rPr>
              <a:t> circuit</a:t>
            </a:r>
            <a:endParaRPr sz="24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network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could</a:t>
            </a:r>
            <a:r>
              <a:rPr dirty="0" sz="2400" spc="-6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consist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multiple</a:t>
            </a:r>
            <a:r>
              <a:rPr dirty="0" sz="2400" spc="-1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components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–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we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are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analyzing</a:t>
            </a:r>
            <a:r>
              <a:rPr dirty="0" sz="2400" spc="-25">
                <a:latin typeface="Corbel"/>
                <a:cs typeface="Corbel"/>
              </a:rPr>
              <a:t> the</a:t>
            </a:r>
            <a:endParaRPr sz="2400">
              <a:latin typeface="Corbel"/>
              <a:cs typeface="Corbel"/>
            </a:endParaRPr>
          </a:p>
          <a:p>
            <a:pPr marL="299085">
              <a:lnSpc>
                <a:spcPct val="100000"/>
              </a:lnSpc>
            </a:pPr>
            <a:r>
              <a:rPr dirty="0" sz="2400">
                <a:latin typeface="Corbel"/>
                <a:cs typeface="Corbel"/>
              </a:rPr>
              <a:t>cumulative</a:t>
            </a:r>
            <a:r>
              <a:rPr dirty="0" sz="2400" spc="-10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behavior</a:t>
            </a:r>
            <a:endParaRPr sz="2400">
              <a:latin typeface="Corbel"/>
              <a:cs typeface="Corbel"/>
            </a:endParaRPr>
          </a:p>
          <a:p>
            <a:pPr algn="just" marL="299085" marR="16510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orbel"/>
                <a:cs typeface="Corbel"/>
              </a:rPr>
              <a:t>Think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of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network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as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“black</a:t>
            </a:r>
            <a:r>
              <a:rPr dirty="0" sz="2400" spc="-2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box”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where</a:t>
            </a:r>
            <a:r>
              <a:rPr dirty="0" sz="2400" spc="-2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you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don’t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know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exactly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what’s </a:t>
            </a:r>
            <a:r>
              <a:rPr dirty="0" sz="2400">
                <a:latin typeface="Corbel"/>
                <a:cs typeface="Corbel"/>
              </a:rPr>
              <a:t>inside</a:t>
            </a:r>
            <a:r>
              <a:rPr dirty="0" sz="2400" spc="-2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–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you’re</a:t>
            </a:r>
            <a:r>
              <a:rPr dirty="0" sz="2400" spc="-7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trying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to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figure</a:t>
            </a:r>
            <a:r>
              <a:rPr dirty="0" sz="2400" spc="-5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out</a:t>
            </a:r>
            <a:r>
              <a:rPr dirty="0" sz="2400" spc="-6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how</a:t>
            </a:r>
            <a:r>
              <a:rPr dirty="0" sz="2400" spc="-4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it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behaves</a:t>
            </a:r>
            <a:r>
              <a:rPr dirty="0" sz="2400" spc="-2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by</a:t>
            </a:r>
            <a:r>
              <a:rPr dirty="0" sz="2400" spc="-35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stimulating </a:t>
            </a:r>
            <a:r>
              <a:rPr dirty="0" sz="2400">
                <a:latin typeface="Corbel"/>
                <a:cs typeface="Corbel"/>
              </a:rPr>
              <a:t>it</a:t>
            </a:r>
            <a:r>
              <a:rPr dirty="0" sz="2400" spc="-3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with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 spc="-50">
                <a:latin typeface="Corbel"/>
                <a:cs typeface="Corbel"/>
              </a:rPr>
              <a:t>a </a:t>
            </a:r>
            <a:r>
              <a:rPr dirty="0" sz="2400">
                <a:latin typeface="Corbel"/>
                <a:cs typeface="Corbel"/>
              </a:rPr>
              <a:t>signal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and</a:t>
            </a:r>
            <a:r>
              <a:rPr dirty="0" sz="2400" spc="-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measuring</a:t>
            </a:r>
            <a:r>
              <a:rPr dirty="0" sz="2400" spc="-5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the</a:t>
            </a:r>
            <a:r>
              <a:rPr dirty="0" sz="2400" spc="-25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corresponding</a:t>
            </a:r>
            <a:r>
              <a:rPr dirty="0" sz="2400" spc="-60">
                <a:latin typeface="Corbel"/>
                <a:cs typeface="Corbel"/>
              </a:rPr>
              <a:t> </a:t>
            </a:r>
            <a:r>
              <a:rPr dirty="0" sz="2400" spc="-10">
                <a:latin typeface="Corbel"/>
                <a:cs typeface="Corbel"/>
              </a:rPr>
              <a:t>response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249" y="2518410"/>
            <a:ext cx="4467225" cy="2276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8945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What’s</a:t>
            </a:r>
            <a:r>
              <a:rPr dirty="0" spc="-100"/>
              <a:t> </a:t>
            </a:r>
            <a:r>
              <a:rPr dirty="0"/>
              <a:t>a</a:t>
            </a:r>
            <a:r>
              <a:rPr dirty="0" spc="-100"/>
              <a:t> </a:t>
            </a:r>
            <a:r>
              <a:rPr dirty="0" spc="-10"/>
              <a:t>Network?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6990">
              <a:lnSpc>
                <a:spcPts val="1040"/>
              </a:lnSpc>
            </a:pPr>
            <a:fld id="{81D60167-4931-47E6-BA6A-407CBD079E47}" type="slidenum">
              <a:rPr dirty="0" spc="-25"/>
              <a:t>21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4173982" y="6164975"/>
            <a:ext cx="35521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spc="-20">
                <a:latin typeface="Corbel"/>
                <a:cs typeface="Corbel"/>
              </a:rPr>
              <a:t>https://en.wikipedia.org/wiki/Two-</a:t>
            </a:r>
            <a:r>
              <a:rPr dirty="0" sz="1400" spc="-10">
                <a:latin typeface="Corbel"/>
                <a:cs typeface="Corbel"/>
              </a:rPr>
              <a:t>port_network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70075" y="4915916"/>
            <a:ext cx="34556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orbel"/>
                <a:cs typeface="Corbel"/>
              </a:rPr>
              <a:t>A</a:t>
            </a:r>
            <a:r>
              <a:rPr dirty="0" sz="1800" spc="-2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generalized </a:t>
            </a:r>
            <a:r>
              <a:rPr dirty="0" sz="1800" spc="-20" b="1">
                <a:latin typeface="Corbel"/>
                <a:cs typeface="Corbel"/>
              </a:rPr>
              <a:t>two-</a:t>
            </a:r>
            <a:r>
              <a:rPr dirty="0" sz="1800" b="1">
                <a:latin typeface="Corbel"/>
                <a:cs typeface="Corbel"/>
              </a:rPr>
              <a:t>port</a:t>
            </a:r>
            <a:r>
              <a:rPr dirty="0" sz="1800" spc="5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network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voltage</a:t>
            </a:r>
            <a:r>
              <a:rPr dirty="0" u="none" sz="1800" spc="-2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and</a:t>
            </a:r>
            <a:r>
              <a:rPr dirty="0" u="none" sz="1800" spc="-30">
                <a:latin typeface="Corbel"/>
                <a:cs typeface="Corbe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current</a:t>
            </a:r>
            <a:r>
              <a:rPr dirty="0" u="none" sz="1800" spc="-3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at</a:t>
            </a:r>
            <a:r>
              <a:rPr dirty="0" u="none" sz="1800" spc="-2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each</a:t>
            </a:r>
            <a:r>
              <a:rPr dirty="0" u="none" sz="1800" spc="-25">
                <a:latin typeface="Corbel"/>
                <a:cs typeface="Corbel"/>
              </a:rPr>
              <a:t> </a:t>
            </a:r>
            <a:r>
              <a:rPr dirty="0" u="none" sz="1800" spc="-20">
                <a:latin typeface="Corbel"/>
                <a:cs typeface="Corbel"/>
              </a:rPr>
              <a:t>port </a:t>
            </a:r>
            <a:r>
              <a:rPr dirty="0" u="none" sz="1800">
                <a:latin typeface="Corbel"/>
                <a:cs typeface="Corbel"/>
              </a:rPr>
              <a:t>can</a:t>
            </a:r>
            <a:r>
              <a:rPr dirty="0" u="none" sz="1800" spc="-1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be</a:t>
            </a:r>
            <a:r>
              <a:rPr dirty="0" u="none" sz="1800" spc="-2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independently</a:t>
            </a:r>
            <a:r>
              <a:rPr dirty="0" u="none" sz="1800" spc="-25">
                <a:latin typeface="Corbel"/>
                <a:cs typeface="Corbel"/>
              </a:rPr>
              <a:t> </a:t>
            </a:r>
            <a:r>
              <a:rPr dirty="0" u="none" sz="1800" spc="-10">
                <a:latin typeface="Corbel"/>
                <a:cs typeface="Corbel"/>
              </a:rPr>
              <a:t>measured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48957" y="4736947"/>
            <a:ext cx="4187190" cy="646430"/>
          </a:xfrm>
          <a:prstGeom prst="rect">
            <a:avLst/>
          </a:prstGeom>
          <a:ln w="9525">
            <a:solidFill>
              <a:srgbClr val="2FACEB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dirty="0" sz="1800" spc="-10" b="1">
                <a:latin typeface="Corbel"/>
                <a:cs typeface="Corbel"/>
              </a:rPr>
              <a:t>Typical</a:t>
            </a:r>
            <a:r>
              <a:rPr dirty="0" sz="1800" spc="-6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network</a:t>
            </a:r>
            <a:r>
              <a:rPr dirty="0" sz="1800" spc="-4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numbering</a:t>
            </a:r>
            <a:r>
              <a:rPr dirty="0" sz="1800" spc="-50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convention:</a:t>
            </a:r>
            <a:endParaRPr sz="1800">
              <a:latin typeface="Corbel"/>
              <a:cs typeface="Corbel"/>
            </a:endParaRPr>
          </a:p>
          <a:p>
            <a:pPr marL="92075">
              <a:lnSpc>
                <a:spcPct val="100000"/>
              </a:lnSpc>
            </a:pPr>
            <a:r>
              <a:rPr dirty="0" sz="1800" spc="-10" b="1">
                <a:latin typeface="Corbel"/>
                <a:cs typeface="Corbel"/>
              </a:rPr>
              <a:t>Port</a:t>
            </a:r>
            <a:r>
              <a:rPr dirty="0" sz="1800" spc="-1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1</a:t>
            </a:r>
            <a:r>
              <a:rPr dirty="0" sz="1800" spc="-2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=</a:t>
            </a:r>
            <a:r>
              <a:rPr dirty="0" sz="1800" spc="-1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input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and</a:t>
            </a:r>
            <a:r>
              <a:rPr dirty="0" sz="1800" spc="-15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Port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2</a:t>
            </a:r>
            <a:r>
              <a:rPr dirty="0" sz="1800" spc="-1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=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output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56992" y="4376166"/>
            <a:ext cx="1576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Low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frequencies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72809" y="2536697"/>
            <a:ext cx="44157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orbel"/>
                <a:cs typeface="Corbel"/>
              </a:rPr>
              <a:t>Types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of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low-</a:t>
            </a:r>
            <a:r>
              <a:rPr dirty="0" sz="1800" b="1">
                <a:latin typeface="Corbel"/>
                <a:cs typeface="Corbel"/>
              </a:rPr>
              <a:t>frequency</a:t>
            </a:r>
            <a:r>
              <a:rPr dirty="0" sz="1800" spc="-3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Network</a:t>
            </a:r>
            <a:r>
              <a:rPr dirty="0" sz="1800" spc="-15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Parameters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H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parameters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(hybrid)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G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parameters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(inverse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hybrid)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Z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parameters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(impedance)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Y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parameters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(admittance)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ABCD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parameters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(cascade)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6982" y="2518410"/>
            <a:ext cx="5172583" cy="2276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8945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What’s</a:t>
            </a:r>
            <a:r>
              <a:rPr dirty="0" spc="-100"/>
              <a:t> </a:t>
            </a:r>
            <a:r>
              <a:rPr dirty="0"/>
              <a:t>a</a:t>
            </a:r>
            <a:r>
              <a:rPr dirty="0" spc="-100"/>
              <a:t> </a:t>
            </a:r>
            <a:r>
              <a:rPr dirty="0" spc="-10"/>
              <a:t>Network?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77592" y="4915916"/>
            <a:ext cx="386587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orbel"/>
                <a:cs typeface="Corbel"/>
              </a:rPr>
              <a:t>An</a:t>
            </a:r>
            <a:r>
              <a:rPr dirty="0" sz="1800" spc="-60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S-</a:t>
            </a:r>
            <a:r>
              <a:rPr dirty="0" sz="1800" b="1">
                <a:latin typeface="Corbel"/>
                <a:cs typeface="Corbel"/>
              </a:rPr>
              <a:t>parameter</a:t>
            </a:r>
            <a:r>
              <a:rPr dirty="0" sz="1800" spc="-10" b="1">
                <a:latin typeface="Corbel"/>
                <a:cs typeface="Corbel"/>
              </a:rPr>
              <a:t> </a:t>
            </a:r>
            <a:r>
              <a:rPr dirty="0" sz="1800" spc="-20" b="1">
                <a:latin typeface="Corbel"/>
                <a:cs typeface="Corbel"/>
              </a:rPr>
              <a:t>two-</a:t>
            </a:r>
            <a:r>
              <a:rPr dirty="0" sz="1800" b="1">
                <a:latin typeface="Corbel"/>
                <a:cs typeface="Corbel"/>
              </a:rPr>
              <a:t>port</a:t>
            </a:r>
            <a:r>
              <a:rPr dirty="0" sz="1800" spc="5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network</a:t>
            </a:r>
            <a:endParaRPr sz="18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incident</a:t>
            </a:r>
            <a:r>
              <a:rPr dirty="0" sz="1800" spc="-4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and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reflected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power</a:t>
            </a:r>
            <a:r>
              <a:rPr dirty="0" u="none" sz="1800" spc="-3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at</a:t>
            </a:r>
            <a:r>
              <a:rPr dirty="0" u="none" sz="1800" spc="-25">
                <a:latin typeface="Corbel"/>
                <a:cs typeface="Corbel"/>
              </a:rPr>
              <a:t> </a:t>
            </a:r>
            <a:r>
              <a:rPr dirty="0" u="none" sz="1800" spc="-20">
                <a:latin typeface="Corbel"/>
                <a:cs typeface="Corbel"/>
              </a:rPr>
              <a:t>each </a:t>
            </a:r>
            <a:r>
              <a:rPr dirty="0" u="none" sz="1800">
                <a:latin typeface="Corbel"/>
                <a:cs typeface="Corbel"/>
              </a:rPr>
              <a:t>port</a:t>
            </a:r>
            <a:r>
              <a:rPr dirty="0" u="none" sz="1800" spc="-2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can</a:t>
            </a:r>
            <a:r>
              <a:rPr dirty="0" u="none" sz="1800" spc="-1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be</a:t>
            </a:r>
            <a:r>
              <a:rPr dirty="0" u="none" sz="1800" spc="-1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independently</a:t>
            </a:r>
            <a:r>
              <a:rPr dirty="0" u="none" sz="1800" spc="-25">
                <a:latin typeface="Corbel"/>
                <a:cs typeface="Corbel"/>
              </a:rPr>
              <a:t> </a:t>
            </a:r>
            <a:r>
              <a:rPr dirty="0" u="none" sz="1800" spc="-10">
                <a:latin typeface="Corbel"/>
                <a:cs typeface="Corbel"/>
              </a:rPr>
              <a:t>measured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45630" y="5336641"/>
            <a:ext cx="4187190" cy="646430"/>
          </a:xfrm>
          <a:prstGeom prst="rect">
            <a:avLst/>
          </a:prstGeom>
          <a:ln w="9525">
            <a:solidFill>
              <a:srgbClr val="2FACEB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dirty="0" sz="1800" spc="-20" b="1">
                <a:latin typeface="Corbel"/>
                <a:cs typeface="Corbel"/>
              </a:rPr>
              <a:t>Typical</a:t>
            </a:r>
            <a:r>
              <a:rPr dirty="0" sz="1800" spc="-5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network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numbering</a:t>
            </a:r>
            <a:r>
              <a:rPr dirty="0" sz="1800" spc="-40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convention:</a:t>
            </a:r>
            <a:endParaRPr sz="1800">
              <a:latin typeface="Corbel"/>
              <a:cs typeface="Corbel"/>
            </a:endParaRPr>
          </a:p>
          <a:p>
            <a:pPr marL="92075">
              <a:lnSpc>
                <a:spcPct val="100000"/>
              </a:lnSpc>
            </a:pPr>
            <a:r>
              <a:rPr dirty="0" sz="1800" spc="-10" b="1">
                <a:latin typeface="Corbel"/>
                <a:cs typeface="Corbel"/>
              </a:rPr>
              <a:t>Port</a:t>
            </a:r>
            <a:r>
              <a:rPr dirty="0" sz="1800" spc="-2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1</a:t>
            </a:r>
            <a:r>
              <a:rPr dirty="0" sz="1800" spc="-2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=</a:t>
            </a:r>
            <a:r>
              <a:rPr dirty="0" sz="1800" spc="-2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input</a:t>
            </a:r>
            <a:r>
              <a:rPr dirty="0" sz="1800" spc="-2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and</a:t>
            </a:r>
            <a:r>
              <a:rPr dirty="0" sz="1800" spc="-15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Port</a:t>
            </a:r>
            <a:r>
              <a:rPr dirty="0" sz="1800" spc="-2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2</a:t>
            </a:r>
            <a:r>
              <a:rPr dirty="0" sz="1800" spc="-2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=</a:t>
            </a:r>
            <a:r>
              <a:rPr dirty="0" sz="1800" spc="-25" b="1">
                <a:latin typeface="Corbel"/>
                <a:cs typeface="Corbel"/>
              </a:rPr>
              <a:t> </a:t>
            </a:r>
            <a:r>
              <a:rPr dirty="0" sz="1800" spc="-10" b="1">
                <a:latin typeface="Corbel"/>
                <a:cs typeface="Corbel"/>
              </a:rPr>
              <a:t>output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53716" y="4376166"/>
            <a:ext cx="2698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RF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&amp;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Microwave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frequencies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290559" y="3553714"/>
            <a:ext cx="233045" cy="204470"/>
            <a:chOff x="8290559" y="3553714"/>
            <a:chExt cx="233045" cy="204470"/>
          </a:xfrm>
        </p:grpSpPr>
        <p:sp>
          <p:nvSpPr>
            <p:cNvPr id="8" name="object 8" descr=""/>
            <p:cNvSpPr/>
            <p:nvPr/>
          </p:nvSpPr>
          <p:spPr>
            <a:xfrm>
              <a:off x="8447277" y="3553714"/>
              <a:ext cx="76200" cy="204470"/>
            </a:xfrm>
            <a:custGeom>
              <a:avLst/>
              <a:gdLst/>
              <a:ahLst/>
              <a:cxnLst/>
              <a:rect l="l" t="t" r="r" b="b"/>
              <a:pathLst>
                <a:path w="76200" h="204470">
                  <a:moveTo>
                    <a:pt x="40767" y="58674"/>
                  </a:moveTo>
                  <a:lnTo>
                    <a:pt x="35432" y="58674"/>
                  </a:lnTo>
                  <a:lnTo>
                    <a:pt x="33400" y="60833"/>
                  </a:lnTo>
                  <a:lnTo>
                    <a:pt x="33400" y="202184"/>
                  </a:lnTo>
                  <a:lnTo>
                    <a:pt x="35432" y="204343"/>
                  </a:lnTo>
                  <a:lnTo>
                    <a:pt x="40767" y="204343"/>
                  </a:lnTo>
                  <a:lnTo>
                    <a:pt x="42925" y="202184"/>
                  </a:lnTo>
                  <a:lnTo>
                    <a:pt x="42925" y="60833"/>
                  </a:lnTo>
                  <a:lnTo>
                    <a:pt x="40767" y="58674"/>
                  </a:lnTo>
                  <a:close/>
                </a:path>
                <a:path w="76200" h="204470">
                  <a:moveTo>
                    <a:pt x="38100" y="0"/>
                  </a:moveTo>
                  <a:lnTo>
                    <a:pt x="0" y="76200"/>
                  </a:lnTo>
                  <a:lnTo>
                    <a:pt x="33400" y="76200"/>
                  </a:lnTo>
                  <a:lnTo>
                    <a:pt x="33400" y="60833"/>
                  </a:lnTo>
                  <a:lnTo>
                    <a:pt x="35432" y="58674"/>
                  </a:lnTo>
                  <a:lnTo>
                    <a:pt x="67437" y="58674"/>
                  </a:lnTo>
                  <a:lnTo>
                    <a:pt x="38100" y="0"/>
                  </a:lnTo>
                  <a:close/>
                </a:path>
                <a:path w="76200" h="204470">
                  <a:moveTo>
                    <a:pt x="67437" y="58674"/>
                  </a:moveTo>
                  <a:lnTo>
                    <a:pt x="40767" y="58674"/>
                  </a:lnTo>
                  <a:lnTo>
                    <a:pt x="42925" y="60833"/>
                  </a:lnTo>
                  <a:lnTo>
                    <a:pt x="42925" y="76200"/>
                  </a:lnTo>
                  <a:lnTo>
                    <a:pt x="76200" y="76200"/>
                  </a:lnTo>
                  <a:lnTo>
                    <a:pt x="67437" y="58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290559" y="3753231"/>
              <a:ext cx="194945" cy="0"/>
            </a:xfrm>
            <a:custGeom>
              <a:avLst/>
              <a:gdLst/>
              <a:ahLst/>
              <a:cxnLst/>
              <a:rect l="l" t="t" r="r" b="b"/>
              <a:pathLst>
                <a:path w="194945" h="0">
                  <a:moveTo>
                    <a:pt x="194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8648572" y="3553714"/>
            <a:ext cx="233045" cy="204470"/>
            <a:chOff x="8648572" y="3553714"/>
            <a:chExt cx="233045" cy="204470"/>
          </a:xfrm>
        </p:grpSpPr>
        <p:sp>
          <p:nvSpPr>
            <p:cNvPr id="11" name="object 11" descr=""/>
            <p:cNvSpPr/>
            <p:nvPr/>
          </p:nvSpPr>
          <p:spPr>
            <a:xfrm>
              <a:off x="8648572" y="3553714"/>
              <a:ext cx="76200" cy="204470"/>
            </a:xfrm>
            <a:custGeom>
              <a:avLst/>
              <a:gdLst/>
              <a:ahLst/>
              <a:cxnLst/>
              <a:rect l="l" t="t" r="r" b="b"/>
              <a:pathLst>
                <a:path w="76200" h="204470">
                  <a:moveTo>
                    <a:pt x="40640" y="58674"/>
                  </a:moveTo>
                  <a:lnTo>
                    <a:pt x="35432" y="58674"/>
                  </a:lnTo>
                  <a:lnTo>
                    <a:pt x="33274" y="60833"/>
                  </a:lnTo>
                  <a:lnTo>
                    <a:pt x="33274" y="202184"/>
                  </a:lnTo>
                  <a:lnTo>
                    <a:pt x="35432" y="204343"/>
                  </a:lnTo>
                  <a:lnTo>
                    <a:pt x="40640" y="204343"/>
                  </a:lnTo>
                  <a:lnTo>
                    <a:pt x="42799" y="202184"/>
                  </a:lnTo>
                  <a:lnTo>
                    <a:pt x="42799" y="60833"/>
                  </a:lnTo>
                  <a:lnTo>
                    <a:pt x="40640" y="58674"/>
                  </a:lnTo>
                  <a:close/>
                </a:path>
                <a:path w="76200" h="204470">
                  <a:moveTo>
                    <a:pt x="38100" y="0"/>
                  </a:moveTo>
                  <a:lnTo>
                    <a:pt x="0" y="76200"/>
                  </a:lnTo>
                  <a:lnTo>
                    <a:pt x="33274" y="76200"/>
                  </a:lnTo>
                  <a:lnTo>
                    <a:pt x="33274" y="60833"/>
                  </a:lnTo>
                  <a:lnTo>
                    <a:pt x="35432" y="58674"/>
                  </a:lnTo>
                  <a:lnTo>
                    <a:pt x="67436" y="58674"/>
                  </a:lnTo>
                  <a:lnTo>
                    <a:pt x="38100" y="0"/>
                  </a:lnTo>
                  <a:close/>
                </a:path>
                <a:path w="76200" h="204470">
                  <a:moveTo>
                    <a:pt x="67436" y="58674"/>
                  </a:moveTo>
                  <a:lnTo>
                    <a:pt x="40640" y="58674"/>
                  </a:lnTo>
                  <a:lnTo>
                    <a:pt x="42799" y="60833"/>
                  </a:lnTo>
                  <a:lnTo>
                    <a:pt x="42799" y="76200"/>
                  </a:lnTo>
                  <a:lnTo>
                    <a:pt x="76200" y="76200"/>
                  </a:lnTo>
                  <a:lnTo>
                    <a:pt x="67436" y="58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686672" y="3753231"/>
              <a:ext cx="194945" cy="0"/>
            </a:xfrm>
            <a:custGeom>
              <a:avLst/>
              <a:gdLst/>
              <a:ahLst/>
              <a:cxnLst/>
              <a:rect l="l" t="t" r="r" b="b"/>
              <a:pathLst>
                <a:path w="194945" h="0">
                  <a:moveTo>
                    <a:pt x="194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640194" y="2393526"/>
            <a:ext cx="4417060" cy="149352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algn="ctr" marR="656590">
              <a:lnSpc>
                <a:spcPct val="100000"/>
              </a:lnSpc>
              <a:spcBef>
                <a:spcPts val="830"/>
              </a:spcBef>
            </a:pPr>
            <a:r>
              <a:rPr dirty="0" sz="2400" spc="-10" b="1">
                <a:latin typeface="Corbel"/>
                <a:cs typeface="Corbel"/>
              </a:rPr>
              <a:t>Notation</a:t>
            </a:r>
            <a:endParaRPr sz="2400">
              <a:latin typeface="Corbel"/>
              <a:cs typeface="Corbel"/>
            </a:endParaRPr>
          </a:p>
          <a:p>
            <a:pPr algn="ctr" marR="725805">
              <a:lnSpc>
                <a:spcPct val="100000"/>
              </a:lnSpc>
              <a:spcBef>
                <a:spcPts val="985"/>
              </a:spcBef>
            </a:pPr>
            <a:r>
              <a:rPr dirty="0" sz="3200" spc="-25">
                <a:latin typeface="Corbel"/>
                <a:cs typeface="Corbel"/>
              </a:rPr>
              <a:t>S21</a:t>
            </a:r>
            <a:endParaRPr sz="3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399665" algn="l"/>
              </a:tabLst>
            </a:pPr>
            <a:r>
              <a:rPr dirty="0" sz="1800">
                <a:latin typeface="Corbel"/>
                <a:cs typeface="Corbel"/>
              </a:rPr>
              <a:t>Output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at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50">
                <a:latin typeface="Corbel"/>
                <a:cs typeface="Corbel"/>
              </a:rPr>
              <a:t>2</a:t>
            </a:r>
            <a:r>
              <a:rPr dirty="0" sz="1800">
                <a:latin typeface="Corbel"/>
                <a:cs typeface="Corbel"/>
              </a:rPr>
              <a:t>	Due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to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input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at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50">
                <a:latin typeface="Corbel"/>
                <a:cs typeface="Corbel"/>
              </a:rPr>
              <a:t>1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76641" y="4046982"/>
            <a:ext cx="61468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latin typeface="Corbel"/>
                <a:cs typeface="Corbel"/>
              </a:rPr>
              <a:t>S11</a:t>
            </a:r>
            <a:endParaRPr sz="3200">
              <a:latin typeface="Corbel"/>
              <a:cs typeface="Corbe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304656" y="4623561"/>
            <a:ext cx="233045" cy="204470"/>
            <a:chOff x="8304656" y="4623561"/>
            <a:chExt cx="233045" cy="204470"/>
          </a:xfrm>
        </p:grpSpPr>
        <p:sp>
          <p:nvSpPr>
            <p:cNvPr id="16" name="object 16" descr=""/>
            <p:cNvSpPr/>
            <p:nvPr/>
          </p:nvSpPr>
          <p:spPr>
            <a:xfrm>
              <a:off x="8461374" y="4623561"/>
              <a:ext cx="76200" cy="204470"/>
            </a:xfrm>
            <a:custGeom>
              <a:avLst/>
              <a:gdLst/>
              <a:ahLst/>
              <a:cxnLst/>
              <a:rect l="l" t="t" r="r" b="b"/>
              <a:pathLst>
                <a:path w="76200" h="204470">
                  <a:moveTo>
                    <a:pt x="40767" y="58800"/>
                  </a:moveTo>
                  <a:lnTo>
                    <a:pt x="35559" y="58800"/>
                  </a:lnTo>
                  <a:lnTo>
                    <a:pt x="33400" y="60960"/>
                  </a:lnTo>
                  <a:lnTo>
                    <a:pt x="33400" y="202311"/>
                  </a:lnTo>
                  <a:lnTo>
                    <a:pt x="35559" y="204343"/>
                  </a:lnTo>
                  <a:lnTo>
                    <a:pt x="40767" y="204343"/>
                  </a:lnTo>
                  <a:lnTo>
                    <a:pt x="42925" y="202311"/>
                  </a:lnTo>
                  <a:lnTo>
                    <a:pt x="42925" y="60960"/>
                  </a:lnTo>
                  <a:lnTo>
                    <a:pt x="40767" y="58800"/>
                  </a:lnTo>
                  <a:close/>
                </a:path>
                <a:path w="76200" h="204470">
                  <a:moveTo>
                    <a:pt x="38100" y="0"/>
                  </a:moveTo>
                  <a:lnTo>
                    <a:pt x="0" y="76200"/>
                  </a:lnTo>
                  <a:lnTo>
                    <a:pt x="33400" y="76200"/>
                  </a:lnTo>
                  <a:lnTo>
                    <a:pt x="33400" y="60960"/>
                  </a:lnTo>
                  <a:lnTo>
                    <a:pt x="35559" y="58800"/>
                  </a:lnTo>
                  <a:lnTo>
                    <a:pt x="67500" y="58800"/>
                  </a:lnTo>
                  <a:lnTo>
                    <a:pt x="38100" y="0"/>
                  </a:lnTo>
                  <a:close/>
                </a:path>
                <a:path w="76200" h="204470">
                  <a:moveTo>
                    <a:pt x="67500" y="58800"/>
                  </a:moveTo>
                  <a:lnTo>
                    <a:pt x="40767" y="58800"/>
                  </a:lnTo>
                  <a:lnTo>
                    <a:pt x="42925" y="60960"/>
                  </a:lnTo>
                  <a:lnTo>
                    <a:pt x="42925" y="76200"/>
                  </a:lnTo>
                  <a:lnTo>
                    <a:pt x="76200" y="76200"/>
                  </a:lnTo>
                  <a:lnTo>
                    <a:pt x="67500" y="58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304656" y="4823205"/>
              <a:ext cx="194945" cy="0"/>
            </a:xfrm>
            <a:custGeom>
              <a:avLst/>
              <a:gdLst/>
              <a:ahLst/>
              <a:cxnLst/>
              <a:rect l="l" t="t" r="r" b="b"/>
              <a:pathLst>
                <a:path w="194945" h="0">
                  <a:moveTo>
                    <a:pt x="194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8662669" y="4623561"/>
            <a:ext cx="233045" cy="204470"/>
            <a:chOff x="8662669" y="4623561"/>
            <a:chExt cx="233045" cy="204470"/>
          </a:xfrm>
        </p:grpSpPr>
        <p:sp>
          <p:nvSpPr>
            <p:cNvPr id="19" name="object 19" descr=""/>
            <p:cNvSpPr/>
            <p:nvPr/>
          </p:nvSpPr>
          <p:spPr>
            <a:xfrm>
              <a:off x="8662669" y="4623561"/>
              <a:ext cx="76200" cy="204470"/>
            </a:xfrm>
            <a:custGeom>
              <a:avLst/>
              <a:gdLst/>
              <a:ahLst/>
              <a:cxnLst/>
              <a:rect l="l" t="t" r="r" b="b"/>
              <a:pathLst>
                <a:path w="76200" h="204470">
                  <a:moveTo>
                    <a:pt x="40766" y="58800"/>
                  </a:moveTo>
                  <a:lnTo>
                    <a:pt x="35432" y="58800"/>
                  </a:lnTo>
                  <a:lnTo>
                    <a:pt x="33400" y="60960"/>
                  </a:lnTo>
                  <a:lnTo>
                    <a:pt x="33274" y="202311"/>
                  </a:lnTo>
                  <a:lnTo>
                    <a:pt x="35432" y="204343"/>
                  </a:lnTo>
                  <a:lnTo>
                    <a:pt x="40766" y="204343"/>
                  </a:lnTo>
                  <a:lnTo>
                    <a:pt x="42799" y="202311"/>
                  </a:lnTo>
                  <a:lnTo>
                    <a:pt x="42925" y="60960"/>
                  </a:lnTo>
                  <a:lnTo>
                    <a:pt x="40766" y="58800"/>
                  </a:lnTo>
                  <a:close/>
                </a:path>
                <a:path w="76200" h="204470">
                  <a:moveTo>
                    <a:pt x="38100" y="0"/>
                  </a:moveTo>
                  <a:lnTo>
                    <a:pt x="0" y="76200"/>
                  </a:lnTo>
                  <a:lnTo>
                    <a:pt x="33387" y="76200"/>
                  </a:lnTo>
                  <a:lnTo>
                    <a:pt x="33400" y="60960"/>
                  </a:lnTo>
                  <a:lnTo>
                    <a:pt x="35432" y="58800"/>
                  </a:lnTo>
                  <a:lnTo>
                    <a:pt x="67500" y="58800"/>
                  </a:lnTo>
                  <a:lnTo>
                    <a:pt x="38100" y="0"/>
                  </a:lnTo>
                  <a:close/>
                </a:path>
                <a:path w="76200" h="204470">
                  <a:moveTo>
                    <a:pt x="67500" y="58800"/>
                  </a:moveTo>
                  <a:lnTo>
                    <a:pt x="40766" y="58800"/>
                  </a:lnTo>
                  <a:lnTo>
                    <a:pt x="42925" y="60960"/>
                  </a:lnTo>
                  <a:lnTo>
                    <a:pt x="42912" y="76200"/>
                  </a:lnTo>
                  <a:lnTo>
                    <a:pt x="76200" y="76200"/>
                  </a:lnTo>
                  <a:lnTo>
                    <a:pt x="67500" y="58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700769" y="4823205"/>
              <a:ext cx="194945" cy="0"/>
            </a:xfrm>
            <a:custGeom>
              <a:avLst/>
              <a:gdLst/>
              <a:ahLst/>
              <a:cxnLst/>
              <a:rect l="l" t="t" r="r" b="b"/>
              <a:pathLst>
                <a:path w="194945" h="0">
                  <a:moveTo>
                    <a:pt x="19481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654165" y="4656785"/>
            <a:ext cx="44170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9665" algn="l"/>
              </a:tabLst>
            </a:pPr>
            <a:r>
              <a:rPr dirty="0" sz="1800">
                <a:latin typeface="Corbel"/>
                <a:cs typeface="Corbel"/>
              </a:rPr>
              <a:t>Output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at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50">
                <a:latin typeface="Corbel"/>
                <a:cs typeface="Corbel"/>
              </a:rPr>
              <a:t>1</a:t>
            </a:r>
            <a:r>
              <a:rPr dirty="0" sz="1800">
                <a:latin typeface="Corbel"/>
                <a:cs typeface="Corbel"/>
              </a:rPr>
              <a:t>	Due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to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input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at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50">
                <a:latin typeface="Corbel"/>
                <a:cs typeface="Corbel"/>
              </a:rPr>
              <a:t>1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370">
              <a:lnSpc>
                <a:spcPts val="104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23" name="object 23" descr=""/>
          <p:cNvSpPr txBox="1"/>
          <p:nvPr/>
        </p:nvSpPr>
        <p:spPr>
          <a:xfrm>
            <a:off x="4296283" y="6261291"/>
            <a:ext cx="35521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spc="-20">
                <a:latin typeface="Corbel"/>
                <a:cs typeface="Corbel"/>
              </a:rPr>
              <a:t>https://en.wikipedia.org/wiki/Two-</a:t>
            </a:r>
            <a:r>
              <a:rPr dirty="0" sz="1400" spc="-10">
                <a:latin typeface="Corbel"/>
                <a:cs typeface="Corbel"/>
              </a:rPr>
              <a:t>port_network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761" y="2214498"/>
            <a:ext cx="3095625" cy="3343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814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45"/>
              <a:t> </a:t>
            </a:r>
            <a:r>
              <a:rPr dirty="0"/>
              <a:t>‘Bridge’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 spc="-45"/>
              <a:t>Key</a:t>
            </a:r>
            <a:r>
              <a:rPr dirty="0" spc="-160"/>
              <a:t> </a:t>
            </a:r>
            <a:r>
              <a:rPr dirty="0" spc="-10"/>
              <a:t>Component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571625" y="5604764"/>
            <a:ext cx="336422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https://electronicscoach.com/ac-bridges.html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496" y="3856354"/>
            <a:ext cx="876300" cy="6096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2706" y="3793109"/>
            <a:ext cx="1076325" cy="6477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7929" y="3993134"/>
            <a:ext cx="1790700" cy="24765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298185" y="3259023"/>
            <a:ext cx="12579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orbel"/>
                <a:cs typeface="Corbel"/>
              </a:rPr>
              <a:t>General</a:t>
            </a:r>
            <a:r>
              <a:rPr dirty="0" sz="1800" spc="-60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Case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43069" y="2382773"/>
            <a:ext cx="72015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bridge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is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predominantly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used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in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low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frequency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measurements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When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bridge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‘balanced’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there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no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difference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signal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at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10">
                <a:latin typeface="Corbel"/>
                <a:cs typeface="Corbel"/>
              </a:rPr>
              <a:t> Detector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601582" y="3935983"/>
            <a:ext cx="380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orbel"/>
                <a:cs typeface="Corbel"/>
              </a:rPr>
              <a:t>and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645143" y="3284346"/>
            <a:ext cx="1257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occurs</a:t>
            </a:r>
            <a:r>
              <a:rPr dirty="0" sz="1800" spc="-8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when: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852157" y="5238546"/>
            <a:ext cx="4651375" cy="923925"/>
          </a:xfrm>
          <a:custGeom>
            <a:avLst/>
            <a:gdLst/>
            <a:ahLst/>
            <a:cxnLst/>
            <a:rect l="l" t="t" r="r" b="b"/>
            <a:pathLst>
              <a:path w="4651375" h="923925">
                <a:moveTo>
                  <a:pt x="0" y="923328"/>
                </a:moveTo>
                <a:lnTo>
                  <a:pt x="4650867" y="923328"/>
                </a:lnTo>
                <a:lnTo>
                  <a:pt x="4650867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ln w="9525">
            <a:solidFill>
              <a:srgbClr val="2FAC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944614" y="5256987"/>
            <a:ext cx="44176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At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microwave</a:t>
            </a:r>
            <a:r>
              <a:rPr dirty="0" sz="1800" spc="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frequencies,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directional </a:t>
            </a:r>
            <a:r>
              <a:rPr dirty="0" sz="1800" spc="-10">
                <a:latin typeface="Corbel"/>
                <a:cs typeface="Corbel"/>
              </a:rPr>
              <a:t>couplers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orbel"/>
                <a:cs typeface="Corbel"/>
              </a:rPr>
              <a:t>replace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‘arms’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of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bridge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circuit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to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944614" y="5806236"/>
            <a:ext cx="2348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measure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RF</a:t>
            </a:r>
            <a:r>
              <a:rPr dirty="0" sz="1800" spc="-5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power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ratios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290045" y="5954369"/>
            <a:ext cx="1333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orbel"/>
                <a:cs typeface="Corbel"/>
              </a:rPr>
              <a:t>23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398" y="2529039"/>
            <a:ext cx="4270883" cy="363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Bridge</a:t>
            </a:r>
            <a:r>
              <a:rPr dirty="0" spc="-170"/>
              <a:t> </a:t>
            </a:r>
            <a:r>
              <a:rPr dirty="0" spc="-20"/>
              <a:t>Concept</a:t>
            </a:r>
            <a:r>
              <a:rPr dirty="0" spc="-120"/>
              <a:t> </a:t>
            </a:r>
            <a:r>
              <a:rPr dirty="0"/>
              <a:t>Used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NanoVNA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209926" y="6181445"/>
            <a:ext cx="5932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https://axotron.se/blog/vector-network-analyzer-a-christmas-present-to-myself/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779460" y="4714900"/>
            <a:ext cx="1424305" cy="1452880"/>
            <a:chOff x="1779460" y="4714900"/>
            <a:chExt cx="1424305" cy="1452880"/>
          </a:xfrm>
        </p:grpSpPr>
        <p:sp>
          <p:nvSpPr>
            <p:cNvPr id="6" name="object 6" descr=""/>
            <p:cNvSpPr/>
            <p:nvPr/>
          </p:nvSpPr>
          <p:spPr>
            <a:xfrm>
              <a:off x="1787398" y="4722838"/>
              <a:ext cx="1408430" cy="1437005"/>
            </a:xfrm>
            <a:custGeom>
              <a:avLst/>
              <a:gdLst/>
              <a:ahLst/>
              <a:cxnLst/>
              <a:rect l="l" t="t" r="r" b="b"/>
              <a:pathLst>
                <a:path w="1408430" h="1437004">
                  <a:moveTo>
                    <a:pt x="1408302" y="0"/>
                  </a:moveTo>
                  <a:lnTo>
                    <a:pt x="0" y="0"/>
                  </a:lnTo>
                  <a:lnTo>
                    <a:pt x="0" y="1436496"/>
                  </a:lnTo>
                  <a:lnTo>
                    <a:pt x="1408302" y="1436496"/>
                  </a:lnTo>
                  <a:lnTo>
                    <a:pt x="1408302" y="0"/>
                  </a:lnTo>
                  <a:close/>
                </a:path>
              </a:pathLst>
            </a:custGeom>
            <a:solidFill>
              <a:srgbClr val="2FACEB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87398" y="4722838"/>
              <a:ext cx="1408430" cy="1437005"/>
            </a:xfrm>
            <a:custGeom>
              <a:avLst/>
              <a:gdLst/>
              <a:ahLst/>
              <a:cxnLst/>
              <a:rect l="l" t="t" r="r" b="b"/>
              <a:pathLst>
                <a:path w="1408430" h="1437004">
                  <a:moveTo>
                    <a:pt x="0" y="1436496"/>
                  </a:moveTo>
                  <a:lnTo>
                    <a:pt x="1408302" y="1436496"/>
                  </a:lnTo>
                  <a:lnTo>
                    <a:pt x="1408302" y="0"/>
                  </a:lnTo>
                  <a:lnTo>
                    <a:pt x="0" y="0"/>
                  </a:lnTo>
                  <a:lnTo>
                    <a:pt x="0" y="1436496"/>
                  </a:lnTo>
                  <a:close/>
                </a:path>
              </a:pathLst>
            </a:custGeom>
            <a:ln w="15875">
              <a:solidFill>
                <a:srgbClr val="0D466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149594" y="2548890"/>
            <a:ext cx="560070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25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</a:tabLst>
            </a:pP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‘fourth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arm’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of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bridge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connects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to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the</a:t>
            </a:r>
            <a:r>
              <a:rPr dirty="0" sz="1800" spc="-10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TX</a:t>
            </a:r>
            <a:r>
              <a:rPr dirty="0" sz="1800" spc="-20">
                <a:latin typeface="Corbel"/>
                <a:cs typeface="Corbel"/>
              </a:rPr>
              <a:t> port</a:t>
            </a:r>
            <a:endParaRPr sz="1800">
              <a:latin typeface="Corbel"/>
              <a:cs typeface="Corbel"/>
            </a:endParaRPr>
          </a:p>
          <a:p>
            <a:pPr marL="362585" indent="-286385">
              <a:lnSpc>
                <a:spcPct val="100000"/>
              </a:lnSpc>
              <a:buFont typeface="Arial"/>
              <a:buChar char="•"/>
              <a:tabLst>
                <a:tab pos="362585" algn="l"/>
              </a:tabLst>
            </a:pP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resistor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in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 middle</a:t>
            </a:r>
            <a:r>
              <a:rPr dirty="0" sz="1800" spc="-5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supports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Detector</a:t>
            </a:r>
            <a:endParaRPr sz="1800">
              <a:latin typeface="Corbel"/>
              <a:cs typeface="Corbel"/>
            </a:endParaRPr>
          </a:p>
          <a:p>
            <a:pPr marL="362585">
              <a:lnSpc>
                <a:spcPct val="100000"/>
              </a:lnSpc>
            </a:pPr>
            <a:r>
              <a:rPr dirty="0" sz="1800">
                <a:latin typeface="Corbel"/>
                <a:cs typeface="Corbel"/>
              </a:rPr>
              <a:t>connection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(mixer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M1)</a:t>
            </a:r>
            <a:endParaRPr sz="1800">
              <a:latin typeface="Corbel"/>
              <a:cs typeface="Corbel"/>
            </a:endParaRPr>
          </a:p>
          <a:p>
            <a:pPr marL="362585" marR="81280" indent="-287020">
              <a:lnSpc>
                <a:spcPct val="100000"/>
              </a:lnSpc>
              <a:buFont typeface="Arial"/>
              <a:buChar char="•"/>
              <a:tabLst>
                <a:tab pos="362585" algn="l"/>
              </a:tabLst>
            </a:pP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local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oscillator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(LO) </a:t>
            </a:r>
            <a:r>
              <a:rPr dirty="0" sz="1800">
                <a:latin typeface="Corbel"/>
                <a:cs typeface="Corbel"/>
              </a:rPr>
              <a:t>and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stimulus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(RF)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oscillator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are </a:t>
            </a:r>
            <a:r>
              <a:rPr dirty="0" sz="1800">
                <a:latin typeface="Corbel"/>
                <a:cs typeface="Corbel"/>
              </a:rPr>
              <a:t>offset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in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frequency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by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few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kHz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and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measured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25">
                <a:latin typeface="Corbel"/>
                <a:cs typeface="Corbel"/>
              </a:rPr>
              <a:t>at</a:t>
            </a:r>
            <a:r>
              <a:rPr dirty="0" sz="1800">
                <a:latin typeface="Corbel"/>
                <a:cs typeface="Corbel"/>
              </a:rPr>
              <a:t> audio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frequencies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with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soundcard-</a:t>
            </a:r>
            <a:r>
              <a:rPr dirty="0" sz="1800">
                <a:latin typeface="Corbel"/>
                <a:cs typeface="Corbel"/>
              </a:rPr>
              <a:t>type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components</a:t>
            </a:r>
            <a:endParaRPr sz="1800">
              <a:latin typeface="Corbel"/>
              <a:cs typeface="Corbel"/>
            </a:endParaRPr>
          </a:p>
          <a:p>
            <a:pPr marL="362585" marR="176530" indent="-287020">
              <a:lnSpc>
                <a:spcPct val="100000"/>
              </a:lnSpc>
              <a:buFont typeface="Arial"/>
              <a:buChar char="•"/>
              <a:tabLst>
                <a:tab pos="362585" algn="l"/>
              </a:tabLst>
            </a:pPr>
            <a:r>
              <a:rPr dirty="0" sz="1800" spc="-50">
                <a:latin typeface="Corbel"/>
                <a:cs typeface="Corbel"/>
              </a:rPr>
              <a:t>Two-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thru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measurements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use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the</a:t>
            </a:r>
            <a:r>
              <a:rPr dirty="0" sz="1800" spc="-114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TX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and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RX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ports </a:t>
            </a:r>
            <a:r>
              <a:rPr dirty="0" sz="1800">
                <a:latin typeface="Corbel"/>
                <a:cs typeface="Corbel"/>
              </a:rPr>
              <a:t>to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measure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one-</a:t>
            </a:r>
            <a:r>
              <a:rPr dirty="0" sz="1800">
                <a:latin typeface="Corbel"/>
                <a:cs typeface="Corbel"/>
              </a:rPr>
              <a:t>way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transmission</a:t>
            </a:r>
            <a:r>
              <a:rPr dirty="0" sz="1800" spc="-4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parameters.</a:t>
            </a:r>
            <a:endParaRPr sz="1800">
              <a:latin typeface="Corbel"/>
              <a:cs typeface="Corbel"/>
            </a:endParaRPr>
          </a:p>
          <a:p>
            <a:pPr marL="362585" marR="230504" indent="-287020">
              <a:lnSpc>
                <a:spcPct val="100000"/>
              </a:lnSpc>
              <a:buFont typeface="Arial"/>
              <a:buChar char="•"/>
              <a:tabLst>
                <a:tab pos="362585" algn="l"/>
              </a:tabLst>
            </a:pPr>
            <a:r>
              <a:rPr dirty="0" sz="1800">
                <a:latin typeface="Corbel"/>
                <a:cs typeface="Corbel"/>
              </a:rPr>
              <a:t>A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one-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10">
                <a:latin typeface="Corbel"/>
                <a:cs typeface="Corbel"/>
              </a:rPr>
              <a:t> measurement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at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the</a:t>
            </a:r>
            <a:r>
              <a:rPr dirty="0" u="sng" sz="1800" spc="-12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TX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port</a:t>
            </a:r>
            <a:r>
              <a:rPr dirty="0" u="none" sz="1800" spc="-1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can</a:t>
            </a:r>
            <a:r>
              <a:rPr dirty="0" u="none" sz="1800" spc="-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still</a:t>
            </a:r>
            <a:r>
              <a:rPr dirty="0" u="none" sz="1800" spc="-30">
                <a:latin typeface="Corbel"/>
                <a:cs typeface="Corbel"/>
              </a:rPr>
              <a:t> </a:t>
            </a:r>
            <a:r>
              <a:rPr dirty="0" u="none" sz="1800" spc="-25">
                <a:latin typeface="Corbel"/>
                <a:cs typeface="Corbel"/>
              </a:rPr>
              <a:t>be </a:t>
            </a:r>
            <a:r>
              <a:rPr dirty="0" u="none" sz="1800">
                <a:latin typeface="Corbel"/>
                <a:cs typeface="Corbel"/>
              </a:rPr>
              <a:t>performed,</a:t>
            </a:r>
            <a:r>
              <a:rPr dirty="0" u="none" sz="1800" spc="-5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even</a:t>
            </a:r>
            <a:r>
              <a:rPr dirty="0" u="none" sz="1800" spc="-1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if</a:t>
            </a:r>
            <a:r>
              <a:rPr dirty="0" u="none" sz="1800" spc="-4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the</a:t>
            </a:r>
            <a:r>
              <a:rPr dirty="0" u="none" sz="1800" spc="-2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device</a:t>
            </a:r>
            <a:r>
              <a:rPr dirty="0" u="none" sz="1800" spc="-3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under</a:t>
            </a:r>
            <a:r>
              <a:rPr dirty="0" u="none" sz="1800" spc="-2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test</a:t>
            </a:r>
            <a:r>
              <a:rPr dirty="0" u="none" sz="1800" spc="-3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is</a:t>
            </a:r>
            <a:r>
              <a:rPr dirty="0" u="none" sz="1800" spc="-45">
                <a:latin typeface="Corbel"/>
                <a:cs typeface="Corbel"/>
              </a:rPr>
              <a:t> </a:t>
            </a:r>
            <a:r>
              <a:rPr dirty="0" u="none" sz="1800" spc="-10">
                <a:latin typeface="Corbel"/>
                <a:cs typeface="Corbel"/>
              </a:rPr>
              <a:t>connected </a:t>
            </a:r>
            <a:r>
              <a:rPr dirty="0" u="none" sz="1800">
                <a:latin typeface="Corbel"/>
                <a:cs typeface="Corbel"/>
              </a:rPr>
              <a:t>between</a:t>
            </a:r>
            <a:r>
              <a:rPr dirty="0" u="none" sz="1800" spc="-15">
                <a:latin typeface="Corbel"/>
                <a:cs typeface="Corbel"/>
              </a:rPr>
              <a:t> </a:t>
            </a:r>
            <a:r>
              <a:rPr dirty="0" u="none" sz="1800" spc="-10">
                <a:latin typeface="Corbel"/>
                <a:cs typeface="Corbel"/>
              </a:rPr>
              <a:t>the</a:t>
            </a:r>
            <a:r>
              <a:rPr dirty="0" u="none" sz="1800" spc="-12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TX</a:t>
            </a:r>
            <a:r>
              <a:rPr dirty="0" u="none" sz="1800" spc="-1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and RX</a:t>
            </a:r>
            <a:r>
              <a:rPr dirty="0" u="none" sz="1800" spc="-2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ports</a:t>
            </a:r>
            <a:r>
              <a:rPr dirty="0" u="none" sz="1800" spc="-1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for</a:t>
            </a:r>
            <a:r>
              <a:rPr dirty="0" u="none" sz="1800" spc="-1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a</a:t>
            </a:r>
            <a:r>
              <a:rPr dirty="0" u="none" sz="1800" spc="5">
                <a:latin typeface="Corbel"/>
                <a:cs typeface="Corbel"/>
              </a:rPr>
              <a:t> </a:t>
            </a:r>
            <a:r>
              <a:rPr dirty="0" u="none" sz="1800" spc="-20">
                <a:latin typeface="Corbel"/>
                <a:cs typeface="Corbel"/>
              </a:rPr>
              <a:t>two-port </a:t>
            </a:r>
            <a:r>
              <a:rPr dirty="0" u="none" sz="1800" spc="-10">
                <a:latin typeface="Corbel"/>
                <a:cs typeface="Corbel"/>
              </a:rPr>
              <a:t>measurement</a:t>
            </a:r>
            <a:r>
              <a:rPr dirty="0" u="none" sz="1800" spc="-2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(i.e.,</a:t>
            </a:r>
            <a:r>
              <a:rPr dirty="0" u="none" sz="1800" spc="-4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you</a:t>
            </a:r>
            <a:r>
              <a:rPr dirty="0" u="none" sz="1800" spc="-3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can</a:t>
            </a:r>
            <a:r>
              <a:rPr dirty="0" u="none" sz="1800" spc="-25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measure</a:t>
            </a:r>
            <a:r>
              <a:rPr dirty="0" u="none" sz="1800" spc="-30">
                <a:latin typeface="Corbel"/>
                <a:cs typeface="Corbe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both</a:t>
            </a:r>
            <a:r>
              <a:rPr dirty="0" u="none" sz="1800" spc="-7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S</a:t>
            </a:r>
            <a:r>
              <a:rPr dirty="0" u="none" baseline="-20833" sz="1800">
                <a:latin typeface="Corbel"/>
                <a:cs typeface="Corbel"/>
              </a:rPr>
              <a:t>11</a:t>
            </a:r>
            <a:r>
              <a:rPr dirty="0" u="none" baseline="-20833" sz="1800" spc="120">
                <a:latin typeface="Corbel"/>
                <a:cs typeface="Corbel"/>
              </a:rPr>
              <a:t> </a:t>
            </a:r>
            <a:r>
              <a:rPr dirty="0" u="none" sz="1800">
                <a:latin typeface="Corbel"/>
                <a:cs typeface="Corbel"/>
              </a:rPr>
              <a:t>and</a:t>
            </a:r>
            <a:r>
              <a:rPr dirty="0" u="none" sz="1800" spc="-60">
                <a:latin typeface="Corbel"/>
                <a:cs typeface="Corbel"/>
              </a:rPr>
              <a:t> </a:t>
            </a:r>
            <a:r>
              <a:rPr dirty="0" u="none" sz="1800" spc="-25">
                <a:latin typeface="Corbel"/>
                <a:cs typeface="Corbel"/>
              </a:rPr>
              <a:t>S</a:t>
            </a:r>
            <a:r>
              <a:rPr dirty="0" u="none" baseline="-20833" sz="1800" spc="-37">
                <a:latin typeface="Corbel"/>
                <a:cs typeface="Corbel"/>
              </a:rPr>
              <a:t>21</a:t>
            </a:r>
            <a:endParaRPr baseline="-20833" sz="18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99605" y="5841288"/>
            <a:ext cx="3686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rbel"/>
                <a:cs typeface="Corbel"/>
              </a:rPr>
              <a:t>with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same</a:t>
            </a:r>
            <a:r>
              <a:rPr dirty="0" sz="1800" spc="-20">
                <a:latin typeface="Corbel"/>
                <a:cs typeface="Corbel"/>
              </a:rPr>
              <a:t> two-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configuration).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269726" y="5954369"/>
            <a:ext cx="1543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Corbel"/>
                <a:cs typeface="Corbel"/>
              </a:rPr>
              <a:t>24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59914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NanoVNA</a:t>
            </a:r>
            <a:r>
              <a:rPr dirty="0" spc="-155"/>
              <a:t> </a:t>
            </a:r>
            <a:r>
              <a:rPr dirty="0" spc="-10"/>
              <a:t>Overview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5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/>
              <a:t>Different</a:t>
            </a:r>
            <a:r>
              <a:rPr dirty="0" spc="-85"/>
              <a:t> </a:t>
            </a:r>
            <a:r>
              <a:rPr dirty="0"/>
              <a:t>models</a:t>
            </a:r>
            <a:r>
              <a:rPr dirty="0" spc="-95"/>
              <a:t> </a:t>
            </a:r>
            <a:r>
              <a:rPr dirty="0" spc="-10"/>
              <a:t>available</a:t>
            </a:r>
          </a:p>
          <a:p>
            <a:pPr marL="299720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/>
              <a:t>Frequency</a:t>
            </a:r>
            <a:r>
              <a:rPr dirty="0" spc="-80"/>
              <a:t> </a:t>
            </a:r>
            <a:r>
              <a:rPr dirty="0"/>
              <a:t>range</a:t>
            </a:r>
            <a:r>
              <a:rPr dirty="0" spc="-55"/>
              <a:t> </a:t>
            </a:r>
            <a:r>
              <a:rPr dirty="0"/>
              <a:t>starts</a:t>
            </a:r>
            <a:r>
              <a:rPr dirty="0" spc="-55"/>
              <a:t> </a:t>
            </a:r>
            <a:r>
              <a:rPr dirty="0"/>
              <a:t>at</a:t>
            </a:r>
            <a:r>
              <a:rPr dirty="0" spc="-65"/>
              <a:t> </a:t>
            </a:r>
            <a:r>
              <a:rPr dirty="0" spc="-10"/>
              <a:t>50kHz</a:t>
            </a:r>
          </a:p>
          <a:p>
            <a:pPr marL="299720" indent="-287020">
              <a:lnSpc>
                <a:spcPct val="100000"/>
              </a:lnSpc>
              <a:spcBef>
                <a:spcPts val="1175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/>
              <a:t>Some</a:t>
            </a:r>
            <a:r>
              <a:rPr dirty="0" spc="-55"/>
              <a:t> </a:t>
            </a:r>
            <a:r>
              <a:rPr dirty="0"/>
              <a:t>variants</a:t>
            </a:r>
            <a:r>
              <a:rPr dirty="0" spc="-20"/>
              <a:t> </a:t>
            </a:r>
            <a:r>
              <a:rPr dirty="0"/>
              <a:t>cover</a:t>
            </a:r>
            <a:r>
              <a:rPr dirty="0" spc="-55"/>
              <a:t> </a:t>
            </a:r>
            <a:r>
              <a:rPr dirty="0"/>
              <a:t>up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 spc="-20"/>
              <a:t>3GHz</a:t>
            </a:r>
          </a:p>
          <a:p>
            <a:pPr marL="299720" indent="-287020">
              <a:lnSpc>
                <a:spcPct val="100000"/>
              </a:lnSpc>
              <a:spcBef>
                <a:spcPts val="118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 spc="-10"/>
              <a:t>Measurements</a:t>
            </a:r>
            <a:r>
              <a:rPr dirty="0" spc="-40"/>
              <a:t> </a:t>
            </a:r>
            <a:r>
              <a:rPr dirty="0"/>
              <a:t>are</a:t>
            </a:r>
            <a:r>
              <a:rPr dirty="0" spc="-45"/>
              <a:t> </a:t>
            </a:r>
            <a:r>
              <a:rPr dirty="0"/>
              <a:t>made</a:t>
            </a:r>
            <a:r>
              <a:rPr dirty="0" spc="-35"/>
              <a:t> </a:t>
            </a:r>
            <a:r>
              <a:rPr dirty="0"/>
              <a:t>over</a:t>
            </a:r>
            <a:r>
              <a:rPr dirty="0" spc="-45"/>
              <a:t> </a:t>
            </a:r>
            <a:r>
              <a:rPr dirty="0"/>
              <a:t>101</a:t>
            </a:r>
            <a:r>
              <a:rPr dirty="0" spc="-45"/>
              <a:t> </a:t>
            </a:r>
            <a:r>
              <a:rPr dirty="0" spc="-10"/>
              <a:t>‘points’</a:t>
            </a:r>
          </a:p>
          <a:p>
            <a:pPr lvl="1" marL="756285" indent="-286385">
              <a:lnSpc>
                <a:spcPct val="100000"/>
              </a:lnSpc>
              <a:spcBef>
                <a:spcPts val="1105"/>
              </a:spcBef>
              <a:buClr>
                <a:srgbClr val="1286C3"/>
              </a:buClr>
              <a:buSzPct val="145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Corbel"/>
                <a:cs typeface="Corbel"/>
              </a:rPr>
              <a:t>Evenly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distributed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over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the</a:t>
            </a:r>
            <a:r>
              <a:rPr dirty="0" sz="2000" spc="-25">
                <a:latin typeface="Corbel"/>
                <a:cs typeface="Corbel"/>
              </a:rPr>
              <a:t> </a:t>
            </a:r>
            <a:r>
              <a:rPr dirty="0" sz="2000" spc="-20">
                <a:latin typeface="Corbel"/>
                <a:cs typeface="Corbel"/>
              </a:rPr>
              <a:t>measurement’s</a:t>
            </a:r>
            <a:r>
              <a:rPr dirty="0" sz="2000" spc="-5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Start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and</a:t>
            </a:r>
            <a:r>
              <a:rPr dirty="0" sz="2000" spc="-8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Stop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frequency</a:t>
            </a:r>
            <a:r>
              <a:rPr dirty="0" sz="2000" spc="-10">
                <a:latin typeface="Corbel"/>
                <a:cs typeface="Corbel"/>
              </a:rPr>
              <a:t> range</a:t>
            </a:r>
            <a:endParaRPr sz="2000">
              <a:latin typeface="Corbel"/>
              <a:cs typeface="Corbel"/>
            </a:endParaRPr>
          </a:p>
          <a:p>
            <a:pPr marL="299720" indent="-287020">
              <a:lnSpc>
                <a:spcPct val="100000"/>
              </a:lnSpc>
              <a:spcBef>
                <a:spcPts val="1150"/>
              </a:spcBef>
              <a:buClr>
                <a:srgbClr val="1286C3"/>
              </a:buClr>
              <a:buSzPct val="143750"/>
              <a:buFont typeface="Arial"/>
              <a:buChar char="•"/>
              <a:tabLst>
                <a:tab pos="299720" algn="l"/>
              </a:tabLst>
            </a:pPr>
            <a:r>
              <a:rPr dirty="0"/>
              <a:t>Dynamic</a:t>
            </a:r>
            <a:r>
              <a:rPr dirty="0" spc="-70"/>
              <a:t> </a:t>
            </a:r>
            <a:r>
              <a:rPr dirty="0"/>
              <a:t>range:</a:t>
            </a:r>
            <a:r>
              <a:rPr dirty="0" spc="-70"/>
              <a:t> </a:t>
            </a:r>
            <a:r>
              <a:rPr dirty="0" spc="-10"/>
              <a:t>40-</a:t>
            </a:r>
            <a:r>
              <a:rPr dirty="0"/>
              <a:t>70dB</a:t>
            </a:r>
            <a:r>
              <a:rPr dirty="0" spc="-70"/>
              <a:t> </a:t>
            </a:r>
            <a:r>
              <a:rPr dirty="0" spc="-10"/>
              <a:t>(depending</a:t>
            </a:r>
            <a:r>
              <a:rPr dirty="0" spc="-55"/>
              <a:t> </a:t>
            </a:r>
            <a:r>
              <a:rPr dirty="0"/>
              <a:t>on</a:t>
            </a:r>
            <a:r>
              <a:rPr dirty="0" spc="-75"/>
              <a:t> </a:t>
            </a:r>
            <a:r>
              <a:rPr dirty="0"/>
              <a:t>frequency</a:t>
            </a:r>
            <a:r>
              <a:rPr dirty="0" spc="-80"/>
              <a:t> </a:t>
            </a:r>
            <a:r>
              <a:rPr dirty="0" spc="-10"/>
              <a:t>range)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15720">
              <a:lnSpc>
                <a:spcPct val="100000"/>
              </a:lnSpc>
              <a:spcBef>
                <a:spcPts val="95"/>
              </a:spcBef>
            </a:pPr>
            <a:r>
              <a:rPr dirty="0"/>
              <a:t>NanoVNA</a:t>
            </a:r>
            <a:r>
              <a:rPr dirty="0" spc="-135"/>
              <a:t> </a:t>
            </a:r>
            <a:r>
              <a:rPr dirty="0"/>
              <a:t>Display</a:t>
            </a:r>
            <a:r>
              <a:rPr dirty="0" spc="-145"/>
              <a:t> </a:t>
            </a:r>
            <a:r>
              <a:rPr dirty="0" spc="-10"/>
              <a:t>Modes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563116" y="2680842"/>
            <a:ext cx="3970020" cy="3056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085" algn="l"/>
              </a:tabLst>
            </a:pPr>
            <a:r>
              <a:rPr dirty="0" sz="2200" spc="-20">
                <a:latin typeface="Corbel"/>
                <a:cs typeface="Corbel"/>
              </a:rPr>
              <a:t>LOGMAG</a:t>
            </a:r>
            <a:r>
              <a:rPr dirty="0" sz="2200" spc="-30">
                <a:latin typeface="Corbel"/>
                <a:cs typeface="Corbel"/>
              </a:rPr>
              <a:t> </a:t>
            </a:r>
            <a:r>
              <a:rPr dirty="0" sz="2200">
                <a:latin typeface="Corbel"/>
                <a:cs typeface="Corbel"/>
              </a:rPr>
              <a:t>(log</a:t>
            </a:r>
            <a:r>
              <a:rPr dirty="0" sz="2200" spc="-65">
                <a:latin typeface="Corbel"/>
                <a:cs typeface="Corbel"/>
              </a:rPr>
              <a:t> </a:t>
            </a:r>
            <a:r>
              <a:rPr dirty="0" sz="2200">
                <a:latin typeface="Corbel"/>
                <a:cs typeface="Corbel"/>
              </a:rPr>
              <a:t>magnitude</a:t>
            </a:r>
            <a:r>
              <a:rPr dirty="0" sz="2200" spc="-70">
                <a:latin typeface="Corbel"/>
                <a:cs typeface="Corbel"/>
              </a:rPr>
              <a:t> </a:t>
            </a:r>
            <a:r>
              <a:rPr dirty="0" sz="2200">
                <a:latin typeface="Corbel"/>
                <a:cs typeface="Corbel"/>
              </a:rPr>
              <a:t>in</a:t>
            </a:r>
            <a:r>
              <a:rPr dirty="0" sz="2200" spc="-60">
                <a:latin typeface="Corbel"/>
                <a:cs typeface="Corbel"/>
              </a:rPr>
              <a:t> </a:t>
            </a:r>
            <a:r>
              <a:rPr dirty="0" sz="2200" spc="-25">
                <a:latin typeface="Corbel"/>
                <a:cs typeface="Corbel"/>
              </a:rPr>
              <a:t>dB)</a:t>
            </a:r>
            <a:endParaRPr sz="22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86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085" algn="l"/>
              </a:tabLst>
            </a:pPr>
            <a:r>
              <a:rPr dirty="0" sz="2200" spc="-10">
                <a:latin typeface="Corbel"/>
                <a:cs typeface="Corbel"/>
              </a:rPr>
              <a:t>Phase</a:t>
            </a:r>
            <a:endParaRPr sz="22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86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085" algn="l"/>
              </a:tabLst>
            </a:pPr>
            <a:r>
              <a:rPr dirty="0" sz="2200" spc="-10">
                <a:latin typeface="Corbel"/>
                <a:cs typeface="Corbel"/>
              </a:rPr>
              <a:t>Delay</a:t>
            </a:r>
            <a:endParaRPr sz="22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86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085" algn="l"/>
              </a:tabLst>
            </a:pPr>
            <a:r>
              <a:rPr dirty="0" sz="2200">
                <a:latin typeface="Corbel"/>
                <a:cs typeface="Corbel"/>
              </a:rPr>
              <a:t>Smith</a:t>
            </a:r>
            <a:r>
              <a:rPr dirty="0" sz="2200" spc="-45">
                <a:latin typeface="Corbel"/>
                <a:cs typeface="Corbel"/>
              </a:rPr>
              <a:t> </a:t>
            </a:r>
            <a:r>
              <a:rPr dirty="0" sz="2200" spc="-20">
                <a:latin typeface="Corbel"/>
                <a:cs typeface="Corbel"/>
              </a:rPr>
              <a:t>(Smith</a:t>
            </a:r>
            <a:r>
              <a:rPr dirty="0" sz="2200" spc="-90">
                <a:latin typeface="Corbel"/>
                <a:cs typeface="Corbel"/>
              </a:rPr>
              <a:t> </a:t>
            </a:r>
            <a:r>
              <a:rPr dirty="0" sz="2200" spc="-10">
                <a:latin typeface="Corbel"/>
                <a:cs typeface="Corbel"/>
              </a:rPr>
              <a:t>Chart)</a:t>
            </a:r>
            <a:endParaRPr sz="22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865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085" algn="l"/>
              </a:tabLst>
            </a:pPr>
            <a:r>
              <a:rPr dirty="0" sz="2200" spc="-25">
                <a:latin typeface="Corbel"/>
                <a:cs typeface="Corbel"/>
              </a:rPr>
              <a:t>SWR</a:t>
            </a:r>
            <a:endParaRPr sz="22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86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085" algn="l"/>
              </a:tabLst>
            </a:pPr>
            <a:r>
              <a:rPr dirty="0" sz="2200" spc="-10">
                <a:latin typeface="Corbel"/>
                <a:cs typeface="Corbel"/>
              </a:rPr>
              <a:t>Polar</a:t>
            </a:r>
            <a:endParaRPr sz="22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870"/>
              </a:spcBef>
              <a:buClr>
                <a:srgbClr val="1286C3"/>
              </a:buClr>
              <a:buSzPct val="145454"/>
              <a:buFont typeface="Arial"/>
              <a:buChar char="•"/>
              <a:tabLst>
                <a:tab pos="299085" algn="l"/>
              </a:tabLst>
            </a:pPr>
            <a:r>
              <a:rPr dirty="0" sz="2200" spc="-10">
                <a:latin typeface="Corbel"/>
                <a:cs typeface="Corbel"/>
              </a:rPr>
              <a:t>Linear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50889" y="3601339"/>
            <a:ext cx="46069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Four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traces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can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be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displayed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at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same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time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Markers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can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be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set</a:t>
            </a:r>
            <a:r>
              <a:rPr dirty="0" sz="1800" spc="-4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for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each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trace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249" y="2172080"/>
            <a:ext cx="4314571" cy="3253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15720">
              <a:lnSpc>
                <a:spcPct val="100000"/>
              </a:lnSpc>
              <a:spcBef>
                <a:spcPts val="95"/>
              </a:spcBef>
            </a:pPr>
            <a:r>
              <a:rPr dirty="0"/>
              <a:t>NanoVNA</a:t>
            </a:r>
            <a:r>
              <a:rPr dirty="0" spc="-135"/>
              <a:t> </a:t>
            </a:r>
            <a:r>
              <a:rPr dirty="0"/>
              <a:t>Display</a:t>
            </a:r>
            <a:r>
              <a:rPr dirty="0" spc="-145"/>
              <a:t> </a:t>
            </a:r>
            <a:r>
              <a:rPr dirty="0" spc="-10"/>
              <a:t>Modes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5984" y="2172080"/>
            <a:ext cx="4400549" cy="314312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140702" y="5703519"/>
            <a:ext cx="2448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Corbel"/>
                <a:cs typeface="Corbel"/>
              </a:rPr>
              <a:t>Two-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Device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Example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040"/>
              </a:lnSpc>
            </a:pPr>
            <a:fld id="{81D60167-4931-47E6-BA6A-407CBD079E47}" type="slidenum">
              <a:rPr dirty="0" spc="-50"/>
              <a:t>5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2357373" y="5327871"/>
            <a:ext cx="2525395" cy="67564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660"/>
              </a:spcBef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800" spc="-10">
                <a:latin typeface="Corbel"/>
                <a:cs typeface="Corbel"/>
              </a:rPr>
              <a:t>One-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SWR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Example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63867" y="5379211"/>
            <a:ext cx="2516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79855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NanoVNA</a:t>
            </a:r>
            <a:r>
              <a:rPr dirty="0" spc="-155"/>
              <a:t> </a:t>
            </a:r>
            <a:r>
              <a:rPr dirty="0"/>
              <a:t>User</a:t>
            </a:r>
            <a:r>
              <a:rPr dirty="0" spc="-55"/>
              <a:t> </a:t>
            </a:r>
            <a:r>
              <a:rPr dirty="0" spc="-10"/>
              <a:t>Interface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592" y="2506738"/>
            <a:ext cx="6800088" cy="31242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949827" y="5699290"/>
            <a:ext cx="4638040" cy="369570"/>
          </a:xfrm>
          <a:prstGeom prst="rect">
            <a:avLst/>
          </a:prstGeom>
          <a:ln w="9525">
            <a:solidFill>
              <a:srgbClr val="2FACEB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dirty="0" sz="1800" spc="-10" b="1">
                <a:latin typeface="Corbel"/>
                <a:cs typeface="Corbel"/>
              </a:rPr>
              <a:t>Touchscreen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operation</a:t>
            </a:r>
            <a:r>
              <a:rPr dirty="0" sz="1800" spc="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for</a:t>
            </a:r>
            <a:r>
              <a:rPr dirty="0" sz="1800" spc="-15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all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b="1">
                <a:latin typeface="Corbel"/>
                <a:cs typeface="Corbel"/>
              </a:rPr>
              <a:t>other</a:t>
            </a:r>
            <a:r>
              <a:rPr dirty="0" sz="1800" spc="-10" b="1">
                <a:latin typeface="Corbel"/>
                <a:cs typeface="Corbel"/>
              </a:rPr>
              <a:t> functions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330">
              <a:lnSpc>
                <a:spcPts val="104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4717160" y="6193016"/>
            <a:ext cx="25165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064" y="2667000"/>
            <a:ext cx="4466463" cy="3124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414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NanoVNA</a:t>
            </a:r>
            <a:r>
              <a:rPr dirty="0" spc="-250"/>
              <a:t> </a:t>
            </a:r>
            <a:r>
              <a:rPr dirty="0" spc="-40"/>
              <a:t>Typical</a:t>
            </a:r>
            <a:r>
              <a:rPr dirty="0" spc="-120"/>
              <a:t> </a:t>
            </a:r>
            <a:r>
              <a:rPr dirty="0" spc="-10"/>
              <a:t>Use</a:t>
            </a:r>
            <a:r>
              <a:rPr dirty="0" spc="-160"/>
              <a:t> </a:t>
            </a:r>
            <a:r>
              <a:rPr dirty="0" spc="-10"/>
              <a:t>Cases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137410" y="5939129"/>
            <a:ext cx="2516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363900" y="4432122"/>
            <a:ext cx="2147570" cy="1090930"/>
            <a:chOff x="9363900" y="4432122"/>
            <a:chExt cx="2147570" cy="1090930"/>
          </a:xfrm>
        </p:grpSpPr>
        <p:sp>
          <p:nvSpPr>
            <p:cNvPr id="6" name="object 6" descr=""/>
            <p:cNvSpPr/>
            <p:nvPr/>
          </p:nvSpPr>
          <p:spPr>
            <a:xfrm>
              <a:off x="9371838" y="4440059"/>
              <a:ext cx="2131695" cy="1075055"/>
            </a:xfrm>
            <a:custGeom>
              <a:avLst/>
              <a:gdLst/>
              <a:ahLst/>
              <a:cxnLst/>
              <a:rect l="l" t="t" r="r" b="b"/>
              <a:pathLst>
                <a:path w="2131695" h="1075054">
                  <a:moveTo>
                    <a:pt x="2131186" y="0"/>
                  </a:moveTo>
                  <a:lnTo>
                    <a:pt x="0" y="0"/>
                  </a:lnTo>
                  <a:lnTo>
                    <a:pt x="0" y="1074661"/>
                  </a:lnTo>
                  <a:lnTo>
                    <a:pt x="2131186" y="1074661"/>
                  </a:lnTo>
                  <a:lnTo>
                    <a:pt x="2131186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371838" y="4440059"/>
              <a:ext cx="2131695" cy="1075055"/>
            </a:xfrm>
            <a:custGeom>
              <a:avLst/>
              <a:gdLst/>
              <a:ahLst/>
              <a:cxnLst/>
              <a:rect l="l" t="t" r="r" b="b"/>
              <a:pathLst>
                <a:path w="2131695" h="1075054">
                  <a:moveTo>
                    <a:pt x="0" y="1074661"/>
                  </a:moveTo>
                  <a:lnTo>
                    <a:pt x="2131186" y="1074661"/>
                  </a:lnTo>
                  <a:lnTo>
                    <a:pt x="2131186" y="0"/>
                  </a:lnTo>
                  <a:lnTo>
                    <a:pt x="0" y="0"/>
                  </a:lnTo>
                  <a:lnTo>
                    <a:pt x="0" y="1074661"/>
                  </a:lnTo>
                  <a:close/>
                </a:path>
              </a:pathLst>
            </a:custGeom>
            <a:ln w="15875">
              <a:solidFill>
                <a:srgbClr val="0D46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6788721" y="3121723"/>
            <a:ext cx="1581150" cy="2400935"/>
            <a:chOff x="6788721" y="3121723"/>
            <a:chExt cx="1581150" cy="2400935"/>
          </a:xfrm>
        </p:grpSpPr>
        <p:sp>
          <p:nvSpPr>
            <p:cNvPr id="9" name="object 9" descr=""/>
            <p:cNvSpPr/>
            <p:nvPr/>
          </p:nvSpPr>
          <p:spPr>
            <a:xfrm>
              <a:off x="6796658" y="4440059"/>
              <a:ext cx="1565275" cy="1075055"/>
            </a:xfrm>
            <a:custGeom>
              <a:avLst/>
              <a:gdLst/>
              <a:ahLst/>
              <a:cxnLst/>
              <a:rect l="l" t="t" r="r" b="b"/>
              <a:pathLst>
                <a:path w="1565275" h="1075054">
                  <a:moveTo>
                    <a:pt x="1564894" y="0"/>
                  </a:moveTo>
                  <a:lnTo>
                    <a:pt x="0" y="0"/>
                  </a:lnTo>
                  <a:lnTo>
                    <a:pt x="0" y="1074661"/>
                  </a:lnTo>
                  <a:lnTo>
                    <a:pt x="1564894" y="1074661"/>
                  </a:lnTo>
                  <a:lnTo>
                    <a:pt x="1564894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96658" y="4440059"/>
              <a:ext cx="1565275" cy="1075055"/>
            </a:xfrm>
            <a:custGeom>
              <a:avLst/>
              <a:gdLst/>
              <a:ahLst/>
              <a:cxnLst/>
              <a:rect l="l" t="t" r="r" b="b"/>
              <a:pathLst>
                <a:path w="1565275" h="1075054">
                  <a:moveTo>
                    <a:pt x="0" y="1074661"/>
                  </a:moveTo>
                  <a:lnTo>
                    <a:pt x="1564894" y="1074661"/>
                  </a:lnTo>
                  <a:lnTo>
                    <a:pt x="1564894" y="0"/>
                  </a:lnTo>
                  <a:lnTo>
                    <a:pt x="0" y="0"/>
                  </a:lnTo>
                  <a:lnTo>
                    <a:pt x="0" y="1074661"/>
                  </a:lnTo>
                  <a:close/>
                </a:path>
              </a:pathLst>
            </a:custGeom>
            <a:ln w="15875">
              <a:solidFill>
                <a:srgbClr val="0D466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96658" y="3129660"/>
              <a:ext cx="744855" cy="509270"/>
            </a:xfrm>
            <a:custGeom>
              <a:avLst/>
              <a:gdLst/>
              <a:ahLst/>
              <a:cxnLst/>
              <a:rect l="l" t="t" r="r" b="b"/>
              <a:pathLst>
                <a:path w="744854" h="509270">
                  <a:moveTo>
                    <a:pt x="659892" y="0"/>
                  </a:moveTo>
                  <a:lnTo>
                    <a:pt x="84963" y="0"/>
                  </a:lnTo>
                  <a:lnTo>
                    <a:pt x="51917" y="6665"/>
                  </a:lnTo>
                  <a:lnTo>
                    <a:pt x="24907" y="24844"/>
                  </a:lnTo>
                  <a:lnTo>
                    <a:pt x="6685" y="51810"/>
                  </a:lnTo>
                  <a:lnTo>
                    <a:pt x="0" y="84836"/>
                  </a:lnTo>
                  <a:lnTo>
                    <a:pt x="0" y="424179"/>
                  </a:lnTo>
                  <a:lnTo>
                    <a:pt x="6685" y="457225"/>
                  </a:lnTo>
                  <a:lnTo>
                    <a:pt x="24907" y="484235"/>
                  </a:lnTo>
                  <a:lnTo>
                    <a:pt x="51917" y="502457"/>
                  </a:lnTo>
                  <a:lnTo>
                    <a:pt x="84963" y="509143"/>
                  </a:lnTo>
                  <a:lnTo>
                    <a:pt x="659892" y="509143"/>
                  </a:lnTo>
                  <a:lnTo>
                    <a:pt x="692917" y="502457"/>
                  </a:lnTo>
                  <a:lnTo>
                    <a:pt x="719883" y="484235"/>
                  </a:lnTo>
                  <a:lnTo>
                    <a:pt x="738062" y="457225"/>
                  </a:lnTo>
                  <a:lnTo>
                    <a:pt x="744727" y="424179"/>
                  </a:lnTo>
                  <a:lnTo>
                    <a:pt x="744727" y="84836"/>
                  </a:lnTo>
                  <a:lnTo>
                    <a:pt x="738062" y="51810"/>
                  </a:lnTo>
                  <a:lnTo>
                    <a:pt x="719883" y="24844"/>
                  </a:lnTo>
                  <a:lnTo>
                    <a:pt x="692917" y="666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796658" y="3129660"/>
              <a:ext cx="744855" cy="509270"/>
            </a:xfrm>
            <a:custGeom>
              <a:avLst/>
              <a:gdLst/>
              <a:ahLst/>
              <a:cxnLst/>
              <a:rect l="l" t="t" r="r" b="b"/>
              <a:pathLst>
                <a:path w="744854" h="509270">
                  <a:moveTo>
                    <a:pt x="0" y="84836"/>
                  </a:moveTo>
                  <a:lnTo>
                    <a:pt x="6685" y="51810"/>
                  </a:lnTo>
                  <a:lnTo>
                    <a:pt x="24907" y="24844"/>
                  </a:lnTo>
                  <a:lnTo>
                    <a:pt x="51917" y="6665"/>
                  </a:lnTo>
                  <a:lnTo>
                    <a:pt x="84963" y="0"/>
                  </a:lnTo>
                  <a:lnTo>
                    <a:pt x="659892" y="0"/>
                  </a:lnTo>
                  <a:lnTo>
                    <a:pt x="692917" y="6665"/>
                  </a:lnTo>
                  <a:lnTo>
                    <a:pt x="719883" y="24844"/>
                  </a:lnTo>
                  <a:lnTo>
                    <a:pt x="738062" y="51810"/>
                  </a:lnTo>
                  <a:lnTo>
                    <a:pt x="744727" y="84836"/>
                  </a:lnTo>
                  <a:lnTo>
                    <a:pt x="744727" y="424179"/>
                  </a:lnTo>
                  <a:lnTo>
                    <a:pt x="738062" y="457225"/>
                  </a:lnTo>
                  <a:lnTo>
                    <a:pt x="719883" y="484235"/>
                  </a:lnTo>
                  <a:lnTo>
                    <a:pt x="692917" y="502457"/>
                  </a:lnTo>
                  <a:lnTo>
                    <a:pt x="659892" y="509143"/>
                  </a:lnTo>
                  <a:lnTo>
                    <a:pt x="84963" y="509143"/>
                  </a:lnTo>
                  <a:lnTo>
                    <a:pt x="51917" y="502457"/>
                  </a:lnTo>
                  <a:lnTo>
                    <a:pt x="24907" y="484235"/>
                  </a:lnTo>
                  <a:lnTo>
                    <a:pt x="6685" y="457225"/>
                  </a:lnTo>
                  <a:lnTo>
                    <a:pt x="0" y="424179"/>
                  </a:lnTo>
                  <a:lnTo>
                    <a:pt x="0" y="84836"/>
                  </a:lnTo>
                  <a:close/>
                </a:path>
              </a:pathLst>
            </a:custGeom>
            <a:ln w="15875">
              <a:solidFill>
                <a:srgbClr val="0D46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953504" y="3219703"/>
            <a:ext cx="431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Corbel"/>
                <a:cs typeface="Corbel"/>
              </a:rPr>
              <a:t>Ant.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068746" y="4557252"/>
            <a:ext cx="254000" cy="5721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00"/>
              </a:lnSpc>
            </a:pPr>
            <a:r>
              <a:rPr dirty="0" sz="1800" spc="-10">
                <a:latin typeface="Corbel"/>
                <a:cs typeface="Corbel"/>
              </a:rPr>
              <a:t>Port</a:t>
            </a:r>
            <a:r>
              <a:rPr dirty="0" sz="1800" spc="-65">
                <a:latin typeface="Corbel"/>
                <a:cs typeface="Corbel"/>
              </a:rPr>
              <a:t> </a:t>
            </a:r>
            <a:r>
              <a:rPr dirty="0" sz="1800" spc="-50">
                <a:latin typeface="Corbel"/>
                <a:cs typeface="Corbel"/>
              </a:rPr>
              <a:t>1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59779" y="4542964"/>
            <a:ext cx="254000" cy="5861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00"/>
              </a:lnSpc>
            </a:pPr>
            <a:r>
              <a:rPr dirty="0" sz="1800" spc="-10">
                <a:latin typeface="Corbel"/>
                <a:cs typeface="Corbel"/>
              </a:rPr>
              <a:t>Port</a:t>
            </a:r>
            <a:r>
              <a:rPr dirty="0" sz="1800" spc="-65">
                <a:latin typeface="Corbel"/>
                <a:cs typeface="Corbel"/>
              </a:rPr>
              <a:t> </a:t>
            </a:r>
            <a:r>
              <a:rPr dirty="0" sz="1800" spc="-50">
                <a:latin typeface="Corbel"/>
                <a:cs typeface="Corbel"/>
              </a:rPr>
              <a:t>2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518450" y="4533502"/>
            <a:ext cx="254000" cy="5721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00"/>
              </a:lnSpc>
            </a:pPr>
            <a:r>
              <a:rPr dirty="0" sz="1800" spc="-10">
                <a:latin typeface="Corbel"/>
                <a:cs typeface="Corbel"/>
              </a:rPr>
              <a:t>Port</a:t>
            </a:r>
            <a:r>
              <a:rPr dirty="0" sz="1800" spc="-65">
                <a:latin typeface="Corbel"/>
                <a:cs typeface="Corbel"/>
              </a:rPr>
              <a:t> </a:t>
            </a:r>
            <a:r>
              <a:rPr dirty="0" sz="1800" spc="-50">
                <a:latin typeface="Corbel"/>
                <a:cs typeface="Corbel"/>
              </a:rPr>
              <a:t>1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059594" y="4519215"/>
            <a:ext cx="254000" cy="5861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00"/>
              </a:lnSpc>
            </a:pPr>
            <a:r>
              <a:rPr dirty="0" sz="1800" spc="-10">
                <a:latin typeface="Corbel"/>
                <a:cs typeface="Corbel"/>
              </a:rPr>
              <a:t>Port</a:t>
            </a:r>
            <a:r>
              <a:rPr dirty="0" sz="1800" spc="-65">
                <a:latin typeface="Corbel"/>
                <a:cs typeface="Corbel"/>
              </a:rPr>
              <a:t> </a:t>
            </a:r>
            <a:r>
              <a:rPr dirty="0" sz="1800" spc="-50">
                <a:latin typeface="Corbel"/>
                <a:cs typeface="Corbel"/>
              </a:rPr>
              <a:t>2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852919" y="3634041"/>
            <a:ext cx="546100" cy="814069"/>
            <a:chOff x="6852919" y="3634041"/>
            <a:chExt cx="546100" cy="814069"/>
          </a:xfrm>
        </p:grpSpPr>
        <p:sp>
          <p:nvSpPr>
            <p:cNvPr id="19" name="object 19" descr=""/>
            <p:cNvSpPr/>
            <p:nvPr/>
          </p:nvSpPr>
          <p:spPr>
            <a:xfrm>
              <a:off x="7169022" y="3638803"/>
              <a:ext cx="7620" cy="804545"/>
            </a:xfrm>
            <a:custGeom>
              <a:avLst/>
              <a:gdLst/>
              <a:ahLst/>
              <a:cxnLst/>
              <a:rect l="l" t="t" r="r" b="b"/>
              <a:pathLst>
                <a:path w="7620" h="804545">
                  <a:moveTo>
                    <a:pt x="0" y="0"/>
                  </a:moveTo>
                  <a:lnTo>
                    <a:pt x="7111" y="80441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52920" y="3742435"/>
              <a:ext cx="546100" cy="491490"/>
            </a:xfrm>
            <a:custGeom>
              <a:avLst/>
              <a:gdLst/>
              <a:ahLst/>
              <a:cxnLst/>
              <a:rect l="l" t="t" r="r" b="b"/>
              <a:pathLst>
                <a:path w="546100" h="491489">
                  <a:moveTo>
                    <a:pt x="76200" y="76200"/>
                  </a:moveTo>
                  <a:lnTo>
                    <a:pt x="67500" y="58801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3274" y="76200"/>
                  </a:lnTo>
                  <a:lnTo>
                    <a:pt x="33274" y="489331"/>
                  </a:lnTo>
                  <a:lnTo>
                    <a:pt x="35433" y="491363"/>
                  </a:lnTo>
                  <a:lnTo>
                    <a:pt x="40640" y="491363"/>
                  </a:lnTo>
                  <a:lnTo>
                    <a:pt x="42799" y="489331"/>
                  </a:lnTo>
                  <a:lnTo>
                    <a:pt x="42799" y="76200"/>
                  </a:lnTo>
                  <a:lnTo>
                    <a:pt x="76200" y="76200"/>
                  </a:lnTo>
                  <a:close/>
                </a:path>
                <a:path w="546100" h="491489">
                  <a:moveTo>
                    <a:pt x="512699" y="329311"/>
                  </a:moveTo>
                  <a:lnTo>
                    <a:pt x="510540" y="327279"/>
                  </a:lnTo>
                  <a:lnTo>
                    <a:pt x="505206" y="327279"/>
                  </a:lnTo>
                  <a:lnTo>
                    <a:pt x="503174" y="329311"/>
                  </a:lnTo>
                  <a:lnTo>
                    <a:pt x="503174" y="363220"/>
                  </a:lnTo>
                  <a:lnTo>
                    <a:pt x="505206" y="365379"/>
                  </a:lnTo>
                  <a:lnTo>
                    <a:pt x="510540" y="365379"/>
                  </a:lnTo>
                  <a:lnTo>
                    <a:pt x="512699" y="363220"/>
                  </a:lnTo>
                  <a:lnTo>
                    <a:pt x="512699" y="329311"/>
                  </a:lnTo>
                  <a:close/>
                </a:path>
                <a:path w="546100" h="491489">
                  <a:moveTo>
                    <a:pt x="512699" y="262636"/>
                  </a:moveTo>
                  <a:lnTo>
                    <a:pt x="510540" y="260604"/>
                  </a:lnTo>
                  <a:lnTo>
                    <a:pt x="505206" y="260604"/>
                  </a:lnTo>
                  <a:lnTo>
                    <a:pt x="503174" y="262636"/>
                  </a:lnTo>
                  <a:lnTo>
                    <a:pt x="503174" y="296545"/>
                  </a:lnTo>
                  <a:lnTo>
                    <a:pt x="505206" y="298704"/>
                  </a:lnTo>
                  <a:lnTo>
                    <a:pt x="510540" y="298704"/>
                  </a:lnTo>
                  <a:lnTo>
                    <a:pt x="512699" y="296545"/>
                  </a:lnTo>
                  <a:lnTo>
                    <a:pt x="512699" y="262636"/>
                  </a:lnTo>
                  <a:close/>
                </a:path>
                <a:path w="546100" h="491489">
                  <a:moveTo>
                    <a:pt x="512699" y="195961"/>
                  </a:moveTo>
                  <a:lnTo>
                    <a:pt x="510540" y="193929"/>
                  </a:lnTo>
                  <a:lnTo>
                    <a:pt x="505206" y="193929"/>
                  </a:lnTo>
                  <a:lnTo>
                    <a:pt x="503174" y="195961"/>
                  </a:lnTo>
                  <a:lnTo>
                    <a:pt x="503174" y="229870"/>
                  </a:lnTo>
                  <a:lnTo>
                    <a:pt x="505206" y="232029"/>
                  </a:lnTo>
                  <a:lnTo>
                    <a:pt x="510540" y="232029"/>
                  </a:lnTo>
                  <a:lnTo>
                    <a:pt x="512699" y="229870"/>
                  </a:lnTo>
                  <a:lnTo>
                    <a:pt x="512699" y="195961"/>
                  </a:lnTo>
                  <a:close/>
                </a:path>
                <a:path w="546100" h="491489">
                  <a:moveTo>
                    <a:pt x="512699" y="129286"/>
                  </a:moveTo>
                  <a:lnTo>
                    <a:pt x="510540" y="127254"/>
                  </a:lnTo>
                  <a:lnTo>
                    <a:pt x="505206" y="127254"/>
                  </a:lnTo>
                  <a:lnTo>
                    <a:pt x="503174" y="129286"/>
                  </a:lnTo>
                  <a:lnTo>
                    <a:pt x="503174" y="163195"/>
                  </a:lnTo>
                  <a:lnTo>
                    <a:pt x="505206" y="165354"/>
                  </a:lnTo>
                  <a:lnTo>
                    <a:pt x="510540" y="165354"/>
                  </a:lnTo>
                  <a:lnTo>
                    <a:pt x="512699" y="163195"/>
                  </a:lnTo>
                  <a:lnTo>
                    <a:pt x="512699" y="129286"/>
                  </a:lnTo>
                  <a:close/>
                </a:path>
                <a:path w="546100" h="491489">
                  <a:moveTo>
                    <a:pt x="545973" y="410464"/>
                  </a:moveTo>
                  <a:lnTo>
                    <a:pt x="512699" y="410464"/>
                  </a:lnTo>
                  <a:lnTo>
                    <a:pt x="512699" y="395986"/>
                  </a:lnTo>
                  <a:lnTo>
                    <a:pt x="510540" y="393954"/>
                  </a:lnTo>
                  <a:lnTo>
                    <a:pt x="505206" y="393954"/>
                  </a:lnTo>
                  <a:lnTo>
                    <a:pt x="503174" y="395986"/>
                  </a:lnTo>
                  <a:lnTo>
                    <a:pt x="503174" y="410464"/>
                  </a:lnTo>
                  <a:lnTo>
                    <a:pt x="469773" y="410464"/>
                  </a:lnTo>
                  <a:lnTo>
                    <a:pt x="507873" y="486664"/>
                  </a:lnTo>
                  <a:lnTo>
                    <a:pt x="537273" y="427863"/>
                  </a:lnTo>
                  <a:lnTo>
                    <a:pt x="545973" y="410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9396857" y="3376675"/>
            <a:ext cx="1807845" cy="1047750"/>
          </a:xfrm>
          <a:custGeom>
            <a:avLst/>
            <a:gdLst/>
            <a:ahLst/>
            <a:cxnLst/>
            <a:rect l="l" t="t" r="r" b="b"/>
            <a:pathLst>
              <a:path w="1807845" h="1047750">
                <a:moveTo>
                  <a:pt x="76200" y="473837"/>
                </a:moveTo>
                <a:lnTo>
                  <a:pt x="67437" y="456311"/>
                </a:lnTo>
                <a:lnTo>
                  <a:pt x="38100" y="397637"/>
                </a:lnTo>
                <a:lnTo>
                  <a:pt x="0" y="473837"/>
                </a:lnTo>
                <a:lnTo>
                  <a:pt x="33274" y="473837"/>
                </a:lnTo>
                <a:lnTo>
                  <a:pt x="33274" y="886968"/>
                </a:lnTo>
                <a:lnTo>
                  <a:pt x="35433" y="889000"/>
                </a:lnTo>
                <a:lnTo>
                  <a:pt x="40767" y="889000"/>
                </a:lnTo>
                <a:lnTo>
                  <a:pt x="42799" y="886968"/>
                </a:lnTo>
                <a:lnTo>
                  <a:pt x="42799" y="473837"/>
                </a:lnTo>
                <a:lnTo>
                  <a:pt x="76200" y="473837"/>
                </a:lnTo>
                <a:close/>
              </a:path>
              <a:path w="1807845" h="1047750">
                <a:moveTo>
                  <a:pt x="688594" y="38100"/>
                </a:moveTo>
                <a:lnTo>
                  <a:pt x="678942" y="33274"/>
                </a:lnTo>
                <a:lnTo>
                  <a:pt x="612394" y="0"/>
                </a:lnTo>
                <a:lnTo>
                  <a:pt x="612394" y="33274"/>
                </a:lnTo>
                <a:lnTo>
                  <a:pt x="226060" y="33274"/>
                </a:lnTo>
                <a:lnTo>
                  <a:pt x="223901" y="35433"/>
                </a:lnTo>
                <a:lnTo>
                  <a:pt x="223901" y="1045591"/>
                </a:lnTo>
                <a:lnTo>
                  <a:pt x="226060" y="1047750"/>
                </a:lnTo>
                <a:lnTo>
                  <a:pt x="231394" y="1047750"/>
                </a:lnTo>
                <a:lnTo>
                  <a:pt x="233426" y="1045591"/>
                </a:lnTo>
                <a:lnTo>
                  <a:pt x="233426" y="42799"/>
                </a:lnTo>
                <a:lnTo>
                  <a:pt x="612394" y="42799"/>
                </a:lnTo>
                <a:lnTo>
                  <a:pt x="612394" y="76200"/>
                </a:lnTo>
                <a:lnTo>
                  <a:pt x="679196" y="42799"/>
                </a:lnTo>
                <a:lnTo>
                  <a:pt x="688594" y="38100"/>
                </a:lnTo>
                <a:close/>
              </a:path>
              <a:path w="1807845" h="1047750">
                <a:moveTo>
                  <a:pt x="1807591" y="966724"/>
                </a:moveTo>
                <a:lnTo>
                  <a:pt x="1774317" y="966724"/>
                </a:lnTo>
                <a:lnTo>
                  <a:pt x="1774317" y="67310"/>
                </a:lnTo>
                <a:lnTo>
                  <a:pt x="1774317" y="62484"/>
                </a:lnTo>
                <a:lnTo>
                  <a:pt x="1774317" y="59944"/>
                </a:lnTo>
                <a:lnTo>
                  <a:pt x="1772158" y="57785"/>
                </a:lnTo>
                <a:lnTo>
                  <a:pt x="1423543" y="57785"/>
                </a:lnTo>
                <a:lnTo>
                  <a:pt x="1421384" y="59944"/>
                </a:lnTo>
                <a:lnTo>
                  <a:pt x="1421384" y="65151"/>
                </a:lnTo>
                <a:lnTo>
                  <a:pt x="1423543" y="67310"/>
                </a:lnTo>
                <a:lnTo>
                  <a:pt x="1764792" y="67310"/>
                </a:lnTo>
                <a:lnTo>
                  <a:pt x="1764792" y="966724"/>
                </a:lnTo>
                <a:lnTo>
                  <a:pt x="1731391" y="966724"/>
                </a:lnTo>
                <a:lnTo>
                  <a:pt x="1769491" y="1042924"/>
                </a:lnTo>
                <a:lnTo>
                  <a:pt x="1798828" y="984250"/>
                </a:lnTo>
                <a:lnTo>
                  <a:pt x="1807591" y="96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7040626" y="5647435"/>
            <a:ext cx="1395730" cy="792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939"/>
              </a:lnSpc>
              <a:spcBef>
                <a:spcPts val="100"/>
              </a:spcBef>
            </a:pPr>
            <a:r>
              <a:rPr dirty="0" baseline="13888" sz="2700" spc="-37">
                <a:latin typeface="Corbel"/>
                <a:cs typeface="Corbel"/>
              </a:rPr>
              <a:t>S</a:t>
            </a:r>
            <a:r>
              <a:rPr dirty="0" sz="1200" spc="-25">
                <a:latin typeface="Corbel"/>
                <a:cs typeface="Corbel"/>
              </a:rPr>
              <a:t>11</a:t>
            </a:r>
            <a:endParaRPr sz="1200">
              <a:latin typeface="Corbel"/>
              <a:cs typeface="Corbel"/>
            </a:endParaRPr>
          </a:p>
          <a:p>
            <a:pPr marL="38100">
              <a:lnSpc>
                <a:spcPts val="1939"/>
              </a:lnSpc>
            </a:pPr>
            <a:r>
              <a:rPr dirty="0" sz="1800" spc="-10">
                <a:latin typeface="Corbel"/>
                <a:cs typeface="Corbel"/>
              </a:rPr>
              <a:t>“one-port”</a:t>
            </a:r>
            <a:endParaRPr sz="18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</a:pPr>
            <a:r>
              <a:rPr dirty="0" sz="1800" spc="-10">
                <a:latin typeface="Corbel"/>
                <a:cs typeface="Corbel"/>
              </a:rPr>
              <a:t>measurement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525254" y="5647435"/>
            <a:ext cx="1395730" cy="792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939"/>
              </a:lnSpc>
              <a:spcBef>
                <a:spcPts val="100"/>
              </a:spcBef>
            </a:pPr>
            <a:r>
              <a:rPr dirty="0" baseline="13888" sz="2700" spc="-37">
                <a:latin typeface="Corbel"/>
                <a:cs typeface="Corbel"/>
              </a:rPr>
              <a:t>S</a:t>
            </a:r>
            <a:r>
              <a:rPr dirty="0" sz="1200" spc="-25">
                <a:latin typeface="Corbel"/>
                <a:cs typeface="Corbel"/>
              </a:rPr>
              <a:t>21</a:t>
            </a:r>
            <a:endParaRPr sz="1200">
              <a:latin typeface="Corbel"/>
              <a:cs typeface="Corbel"/>
            </a:endParaRPr>
          </a:p>
          <a:p>
            <a:pPr marL="38100">
              <a:lnSpc>
                <a:spcPts val="1939"/>
              </a:lnSpc>
            </a:pPr>
            <a:r>
              <a:rPr dirty="0" sz="1800" spc="-10">
                <a:latin typeface="Corbel"/>
                <a:cs typeface="Corbel"/>
              </a:rPr>
              <a:t>“two-port”</a:t>
            </a:r>
            <a:endParaRPr sz="1800">
              <a:latin typeface="Corbel"/>
              <a:cs typeface="Corbel"/>
            </a:endParaRPr>
          </a:p>
          <a:p>
            <a:pPr marL="38100">
              <a:lnSpc>
                <a:spcPct val="100000"/>
              </a:lnSpc>
            </a:pPr>
            <a:r>
              <a:rPr dirty="0" sz="1800" spc="-10">
                <a:latin typeface="Corbel"/>
                <a:cs typeface="Corbel"/>
              </a:rPr>
              <a:t>measurement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692432" y="3806712"/>
            <a:ext cx="152400" cy="4457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10">
                <a:latin typeface="Corbel"/>
                <a:cs typeface="Corbel"/>
              </a:rPr>
              <a:t>incident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417856" y="3760916"/>
            <a:ext cx="152400" cy="4914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10">
                <a:latin typeface="Corbel"/>
                <a:cs typeface="Corbel"/>
              </a:rPr>
              <a:t>reflected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236623" y="3837102"/>
            <a:ext cx="152400" cy="4476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10">
                <a:latin typeface="Corbel"/>
                <a:cs typeface="Corbel"/>
              </a:rPr>
              <a:t>incident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0077513" y="3152330"/>
            <a:ext cx="1311910" cy="1108710"/>
            <a:chOff x="10077513" y="3152330"/>
            <a:chExt cx="1311910" cy="1108710"/>
          </a:xfrm>
        </p:grpSpPr>
        <p:sp>
          <p:nvSpPr>
            <p:cNvPr id="28" name="object 28" descr=""/>
            <p:cNvSpPr/>
            <p:nvPr/>
          </p:nvSpPr>
          <p:spPr>
            <a:xfrm>
              <a:off x="11312906" y="3769486"/>
              <a:ext cx="76200" cy="491490"/>
            </a:xfrm>
            <a:custGeom>
              <a:avLst/>
              <a:gdLst/>
              <a:ahLst/>
              <a:cxnLst/>
              <a:rect l="l" t="t" r="r" b="b"/>
              <a:pathLst>
                <a:path w="76200" h="491489">
                  <a:moveTo>
                    <a:pt x="33400" y="415289"/>
                  </a:moveTo>
                  <a:lnTo>
                    <a:pt x="0" y="415289"/>
                  </a:lnTo>
                  <a:lnTo>
                    <a:pt x="38100" y="491489"/>
                  </a:lnTo>
                  <a:lnTo>
                    <a:pt x="67500" y="432688"/>
                  </a:lnTo>
                  <a:lnTo>
                    <a:pt x="35560" y="432688"/>
                  </a:lnTo>
                  <a:lnTo>
                    <a:pt x="33400" y="430656"/>
                  </a:lnTo>
                  <a:lnTo>
                    <a:pt x="33400" y="415289"/>
                  </a:lnTo>
                  <a:close/>
                </a:path>
                <a:path w="76200" h="491489">
                  <a:moveTo>
                    <a:pt x="40767" y="0"/>
                  </a:moveTo>
                  <a:lnTo>
                    <a:pt x="35560" y="0"/>
                  </a:lnTo>
                  <a:lnTo>
                    <a:pt x="33400" y="2158"/>
                  </a:lnTo>
                  <a:lnTo>
                    <a:pt x="33400" y="430656"/>
                  </a:lnTo>
                  <a:lnTo>
                    <a:pt x="35560" y="432688"/>
                  </a:lnTo>
                  <a:lnTo>
                    <a:pt x="40767" y="432688"/>
                  </a:lnTo>
                  <a:lnTo>
                    <a:pt x="42925" y="430656"/>
                  </a:lnTo>
                  <a:lnTo>
                    <a:pt x="42925" y="2158"/>
                  </a:lnTo>
                  <a:lnTo>
                    <a:pt x="40767" y="0"/>
                  </a:lnTo>
                  <a:close/>
                </a:path>
                <a:path w="76200" h="491489">
                  <a:moveTo>
                    <a:pt x="76200" y="415289"/>
                  </a:moveTo>
                  <a:lnTo>
                    <a:pt x="42925" y="415289"/>
                  </a:lnTo>
                  <a:lnTo>
                    <a:pt x="42925" y="430656"/>
                  </a:lnTo>
                  <a:lnTo>
                    <a:pt x="40767" y="432688"/>
                  </a:lnTo>
                  <a:lnTo>
                    <a:pt x="67500" y="432688"/>
                  </a:lnTo>
                  <a:lnTo>
                    <a:pt x="76200" y="4152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085451" y="3160267"/>
              <a:ext cx="744855" cy="509270"/>
            </a:xfrm>
            <a:custGeom>
              <a:avLst/>
              <a:gdLst/>
              <a:ahLst/>
              <a:cxnLst/>
              <a:rect l="l" t="t" r="r" b="b"/>
              <a:pathLst>
                <a:path w="744854" h="509270">
                  <a:moveTo>
                    <a:pt x="659765" y="0"/>
                  </a:moveTo>
                  <a:lnTo>
                    <a:pt x="84835" y="0"/>
                  </a:lnTo>
                  <a:lnTo>
                    <a:pt x="51810" y="6665"/>
                  </a:lnTo>
                  <a:lnTo>
                    <a:pt x="24844" y="24844"/>
                  </a:lnTo>
                  <a:lnTo>
                    <a:pt x="6665" y="51810"/>
                  </a:lnTo>
                  <a:lnTo>
                    <a:pt x="0" y="84836"/>
                  </a:lnTo>
                  <a:lnTo>
                    <a:pt x="0" y="424180"/>
                  </a:lnTo>
                  <a:lnTo>
                    <a:pt x="6665" y="457205"/>
                  </a:lnTo>
                  <a:lnTo>
                    <a:pt x="24844" y="484171"/>
                  </a:lnTo>
                  <a:lnTo>
                    <a:pt x="51810" y="502350"/>
                  </a:lnTo>
                  <a:lnTo>
                    <a:pt x="84835" y="509016"/>
                  </a:lnTo>
                  <a:lnTo>
                    <a:pt x="659765" y="509016"/>
                  </a:lnTo>
                  <a:lnTo>
                    <a:pt x="692810" y="502350"/>
                  </a:lnTo>
                  <a:lnTo>
                    <a:pt x="719820" y="484171"/>
                  </a:lnTo>
                  <a:lnTo>
                    <a:pt x="738042" y="457205"/>
                  </a:lnTo>
                  <a:lnTo>
                    <a:pt x="744727" y="424180"/>
                  </a:lnTo>
                  <a:lnTo>
                    <a:pt x="744727" y="84836"/>
                  </a:lnTo>
                  <a:lnTo>
                    <a:pt x="738042" y="51810"/>
                  </a:lnTo>
                  <a:lnTo>
                    <a:pt x="719820" y="24844"/>
                  </a:lnTo>
                  <a:lnTo>
                    <a:pt x="692810" y="6665"/>
                  </a:lnTo>
                  <a:lnTo>
                    <a:pt x="659765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0085451" y="3160267"/>
              <a:ext cx="744855" cy="509270"/>
            </a:xfrm>
            <a:custGeom>
              <a:avLst/>
              <a:gdLst/>
              <a:ahLst/>
              <a:cxnLst/>
              <a:rect l="l" t="t" r="r" b="b"/>
              <a:pathLst>
                <a:path w="744854" h="509270">
                  <a:moveTo>
                    <a:pt x="0" y="84836"/>
                  </a:moveTo>
                  <a:lnTo>
                    <a:pt x="6665" y="51810"/>
                  </a:lnTo>
                  <a:lnTo>
                    <a:pt x="24844" y="24844"/>
                  </a:lnTo>
                  <a:lnTo>
                    <a:pt x="51810" y="6665"/>
                  </a:lnTo>
                  <a:lnTo>
                    <a:pt x="84835" y="0"/>
                  </a:lnTo>
                  <a:lnTo>
                    <a:pt x="659765" y="0"/>
                  </a:lnTo>
                  <a:lnTo>
                    <a:pt x="692810" y="6665"/>
                  </a:lnTo>
                  <a:lnTo>
                    <a:pt x="719820" y="24844"/>
                  </a:lnTo>
                  <a:lnTo>
                    <a:pt x="738042" y="51810"/>
                  </a:lnTo>
                  <a:lnTo>
                    <a:pt x="744727" y="84836"/>
                  </a:lnTo>
                  <a:lnTo>
                    <a:pt x="744727" y="424180"/>
                  </a:lnTo>
                  <a:lnTo>
                    <a:pt x="738042" y="457205"/>
                  </a:lnTo>
                  <a:lnTo>
                    <a:pt x="719820" y="484171"/>
                  </a:lnTo>
                  <a:lnTo>
                    <a:pt x="692810" y="502350"/>
                  </a:lnTo>
                  <a:lnTo>
                    <a:pt x="659765" y="509016"/>
                  </a:lnTo>
                  <a:lnTo>
                    <a:pt x="84835" y="509016"/>
                  </a:lnTo>
                  <a:lnTo>
                    <a:pt x="51810" y="502350"/>
                  </a:lnTo>
                  <a:lnTo>
                    <a:pt x="24844" y="484171"/>
                  </a:lnTo>
                  <a:lnTo>
                    <a:pt x="6665" y="457205"/>
                  </a:lnTo>
                  <a:lnTo>
                    <a:pt x="0" y="424180"/>
                  </a:lnTo>
                  <a:lnTo>
                    <a:pt x="0" y="84836"/>
                  </a:lnTo>
                  <a:close/>
                </a:path>
              </a:pathLst>
            </a:custGeom>
            <a:ln w="15875">
              <a:solidFill>
                <a:srgbClr val="0D46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1439483" y="3767454"/>
            <a:ext cx="152400" cy="480059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040"/>
              </a:lnSpc>
            </a:pPr>
            <a:r>
              <a:rPr dirty="0" sz="1000" spc="-10">
                <a:latin typeface="Corbel"/>
                <a:cs typeface="Corbel"/>
              </a:rPr>
              <a:t>returned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199878" y="3250438"/>
            <a:ext cx="517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Filter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344402" y="5954369"/>
            <a:ext cx="800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Corbel"/>
                <a:cs typeface="Corbel"/>
              </a:rPr>
              <a:t>7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7853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NanoVNA</a:t>
            </a:r>
            <a:r>
              <a:rPr dirty="0" spc="-145"/>
              <a:t> </a:t>
            </a:r>
            <a:r>
              <a:rPr dirty="0" spc="-20"/>
              <a:t>Use</a:t>
            </a:r>
            <a:r>
              <a:rPr dirty="0" spc="-175"/>
              <a:t> </a:t>
            </a:r>
            <a:r>
              <a:rPr dirty="0" spc="-25"/>
              <a:t>Case</a:t>
            </a:r>
            <a:r>
              <a:rPr dirty="0" spc="-190"/>
              <a:t> </a:t>
            </a:r>
            <a:r>
              <a:rPr dirty="0" spc="-10"/>
              <a:t>Warning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63116" y="2779268"/>
            <a:ext cx="9391015" cy="284543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99085" marR="5080" indent="-287020">
              <a:lnSpc>
                <a:spcPts val="1630"/>
              </a:lnSpc>
              <a:spcBef>
                <a:spcPts val="500"/>
              </a:spcBef>
              <a:buClr>
                <a:srgbClr val="1286C3"/>
              </a:buClr>
              <a:buSzPct val="144117"/>
              <a:buFont typeface="Arial"/>
              <a:buChar char="•"/>
              <a:tabLst>
                <a:tab pos="299085" algn="l"/>
              </a:tabLst>
            </a:pPr>
            <a:r>
              <a:rPr dirty="0" sz="1700">
                <a:latin typeface="Corbel"/>
                <a:cs typeface="Corbel"/>
              </a:rPr>
              <a:t>Several</a:t>
            </a:r>
            <a:r>
              <a:rPr dirty="0" sz="1700" spc="-3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web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sites,</a:t>
            </a:r>
            <a:r>
              <a:rPr dirty="0" sz="1700" spc="-3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user</a:t>
            </a:r>
            <a:r>
              <a:rPr dirty="0" sz="1700" spc="-4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forums,</a:t>
            </a:r>
            <a:r>
              <a:rPr dirty="0" sz="1700" spc="-3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etc.</a:t>
            </a:r>
            <a:r>
              <a:rPr dirty="0" sz="1700" spc="-20">
                <a:latin typeface="Corbel"/>
                <a:cs typeface="Corbel"/>
              </a:rPr>
              <a:t> </a:t>
            </a:r>
            <a:r>
              <a:rPr dirty="0" sz="1700" spc="-10">
                <a:latin typeface="Corbel"/>
                <a:cs typeface="Corbel"/>
              </a:rPr>
              <a:t>indicate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that</a:t>
            </a:r>
            <a:r>
              <a:rPr dirty="0" sz="1700" spc="-4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the</a:t>
            </a:r>
            <a:r>
              <a:rPr dirty="0" sz="1700" spc="-1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NanoVNA</a:t>
            </a:r>
            <a:r>
              <a:rPr dirty="0" sz="1700" spc="-3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(and</a:t>
            </a:r>
            <a:r>
              <a:rPr dirty="0" sz="1700" spc="-3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similar</a:t>
            </a:r>
            <a:r>
              <a:rPr dirty="0" sz="1700" spc="-1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variants)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 b="1">
                <a:latin typeface="Corbel"/>
                <a:cs typeface="Corbel"/>
              </a:rPr>
              <a:t>do</a:t>
            </a:r>
            <a:r>
              <a:rPr dirty="0" sz="1700" spc="-25" b="1">
                <a:latin typeface="Corbel"/>
                <a:cs typeface="Corbel"/>
              </a:rPr>
              <a:t> </a:t>
            </a:r>
            <a:r>
              <a:rPr dirty="0" sz="1700" b="1">
                <a:latin typeface="Corbel"/>
                <a:cs typeface="Corbel"/>
              </a:rPr>
              <a:t>not</a:t>
            </a:r>
            <a:r>
              <a:rPr dirty="0" sz="1700" spc="-50" b="1">
                <a:latin typeface="Corbel"/>
                <a:cs typeface="Corbel"/>
              </a:rPr>
              <a:t> </a:t>
            </a:r>
            <a:r>
              <a:rPr dirty="0" sz="1700" b="1">
                <a:latin typeface="Corbel"/>
                <a:cs typeface="Corbel"/>
              </a:rPr>
              <a:t>have</a:t>
            </a:r>
            <a:r>
              <a:rPr dirty="0" sz="1700" spc="-30" b="1">
                <a:latin typeface="Corbel"/>
                <a:cs typeface="Corbel"/>
              </a:rPr>
              <a:t> </a:t>
            </a:r>
            <a:r>
              <a:rPr dirty="0" sz="1700" spc="-25" b="1">
                <a:latin typeface="Corbel"/>
                <a:cs typeface="Corbel"/>
              </a:rPr>
              <a:t>ESD </a:t>
            </a:r>
            <a:r>
              <a:rPr dirty="0" sz="1700" b="1">
                <a:latin typeface="Corbel"/>
                <a:cs typeface="Corbel"/>
              </a:rPr>
              <a:t>(static)</a:t>
            </a:r>
            <a:r>
              <a:rPr dirty="0" sz="1700" spc="-15" b="1">
                <a:latin typeface="Corbel"/>
                <a:cs typeface="Corbel"/>
              </a:rPr>
              <a:t> </a:t>
            </a:r>
            <a:r>
              <a:rPr dirty="0" sz="1700" b="1">
                <a:latin typeface="Corbel"/>
                <a:cs typeface="Corbel"/>
              </a:rPr>
              <a:t>protection</a:t>
            </a:r>
            <a:r>
              <a:rPr dirty="0" sz="1700" spc="-50" b="1">
                <a:latin typeface="Corbel"/>
                <a:cs typeface="Corbel"/>
              </a:rPr>
              <a:t> </a:t>
            </a:r>
            <a:r>
              <a:rPr dirty="0" sz="1700" b="1">
                <a:latin typeface="Corbel"/>
                <a:cs typeface="Corbel"/>
              </a:rPr>
              <a:t>on</a:t>
            </a:r>
            <a:r>
              <a:rPr dirty="0" sz="1700" spc="-35" b="1">
                <a:latin typeface="Corbel"/>
                <a:cs typeface="Corbel"/>
              </a:rPr>
              <a:t> </a:t>
            </a:r>
            <a:r>
              <a:rPr dirty="0" sz="1700" b="1">
                <a:latin typeface="Corbel"/>
                <a:cs typeface="Corbel"/>
              </a:rPr>
              <a:t>the</a:t>
            </a:r>
            <a:r>
              <a:rPr dirty="0" sz="1700" spc="-25" b="1">
                <a:latin typeface="Corbel"/>
                <a:cs typeface="Corbel"/>
              </a:rPr>
              <a:t> </a:t>
            </a:r>
            <a:r>
              <a:rPr dirty="0" sz="1700" spc="-10" b="1">
                <a:latin typeface="Corbel"/>
                <a:cs typeface="Corbel"/>
              </a:rPr>
              <a:t>inputs</a:t>
            </a:r>
            <a:endParaRPr sz="1700">
              <a:latin typeface="Corbel"/>
              <a:cs typeface="Corbel"/>
            </a:endParaRPr>
          </a:p>
          <a:p>
            <a:pPr marL="299085" indent="-286385">
              <a:lnSpc>
                <a:spcPts val="1835"/>
              </a:lnSpc>
              <a:spcBef>
                <a:spcPts val="615"/>
              </a:spcBef>
              <a:buClr>
                <a:srgbClr val="1286C3"/>
              </a:buClr>
              <a:buSzPct val="144117"/>
              <a:buFont typeface="Arial"/>
              <a:buChar char="•"/>
              <a:tabLst>
                <a:tab pos="299085" algn="l"/>
              </a:tabLst>
            </a:pPr>
            <a:r>
              <a:rPr dirty="0" sz="1700">
                <a:latin typeface="Corbel"/>
                <a:cs typeface="Corbel"/>
              </a:rPr>
              <a:t>Directly</a:t>
            </a:r>
            <a:r>
              <a:rPr dirty="0" sz="1700" spc="-4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connecting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a</a:t>
            </a:r>
            <a:r>
              <a:rPr dirty="0" sz="1700" spc="-3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large</a:t>
            </a:r>
            <a:r>
              <a:rPr dirty="0" sz="1700" spc="-4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outdoor</a:t>
            </a:r>
            <a:r>
              <a:rPr dirty="0" sz="1700" spc="-4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antenna</a:t>
            </a:r>
            <a:r>
              <a:rPr dirty="0" sz="1700" spc="-4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can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induce</a:t>
            </a:r>
            <a:r>
              <a:rPr dirty="0" sz="1700" spc="-5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voltages</a:t>
            </a:r>
            <a:r>
              <a:rPr dirty="0" sz="1700" spc="-4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large</a:t>
            </a:r>
            <a:r>
              <a:rPr dirty="0" sz="1700" spc="-4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enough</a:t>
            </a:r>
            <a:r>
              <a:rPr dirty="0" sz="1700" spc="-6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to</a:t>
            </a:r>
            <a:r>
              <a:rPr dirty="0" sz="1700" spc="-3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damage</a:t>
            </a:r>
            <a:r>
              <a:rPr dirty="0" sz="1700" spc="-4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the</a:t>
            </a:r>
            <a:r>
              <a:rPr dirty="0" sz="1700" spc="-45">
                <a:latin typeface="Corbel"/>
                <a:cs typeface="Corbel"/>
              </a:rPr>
              <a:t> </a:t>
            </a:r>
            <a:r>
              <a:rPr dirty="0" sz="1700" spc="-10">
                <a:latin typeface="Corbel"/>
                <a:cs typeface="Corbel"/>
              </a:rPr>
              <a:t>input</a:t>
            </a:r>
            <a:endParaRPr sz="1700">
              <a:latin typeface="Corbel"/>
              <a:cs typeface="Corbel"/>
            </a:endParaRPr>
          </a:p>
          <a:p>
            <a:pPr marL="299085">
              <a:lnSpc>
                <a:spcPts val="1835"/>
              </a:lnSpc>
            </a:pPr>
            <a:r>
              <a:rPr dirty="0" sz="1700" spc="-10">
                <a:latin typeface="Corbel"/>
                <a:cs typeface="Corbel"/>
              </a:rPr>
              <a:t>circuitry</a:t>
            </a:r>
            <a:endParaRPr sz="1700">
              <a:latin typeface="Corbel"/>
              <a:cs typeface="Corbel"/>
            </a:endParaRPr>
          </a:p>
          <a:p>
            <a:pPr marL="299085" marR="18415" indent="-287020">
              <a:lnSpc>
                <a:spcPts val="1630"/>
              </a:lnSpc>
              <a:spcBef>
                <a:spcPts val="994"/>
              </a:spcBef>
              <a:buClr>
                <a:srgbClr val="1286C3"/>
              </a:buClr>
              <a:buSzPct val="144117"/>
              <a:buFont typeface="Arial"/>
              <a:buChar char="•"/>
              <a:tabLst>
                <a:tab pos="299085" algn="l"/>
              </a:tabLst>
            </a:pPr>
            <a:r>
              <a:rPr dirty="0" sz="1700">
                <a:latin typeface="Corbel"/>
                <a:cs typeface="Corbel"/>
              </a:rPr>
              <a:t>Antenna</a:t>
            </a:r>
            <a:r>
              <a:rPr dirty="0" sz="1700" spc="-4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protectors</a:t>
            </a:r>
            <a:r>
              <a:rPr dirty="0" sz="1700" spc="-15">
                <a:latin typeface="Corbel"/>
                <a:cs typeface="Corbel"/>
              </a:rPr>
              <a:t> </a:t>
            </a:r>
            <a:r>
              <a:rPr dirty="0" sz="1700" spc="-25">
                <a:latin typeface="Corbel"/>
                <a:cs typeface="Corbel"/>
              </a:rPr>
              <a:t>(Polyphaser,</a:t>
            </a:r>
            <a:r>
              <a:rPr dirty="0" sz="1700" spc="-9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Alpha</a:t>
            </a:r>
            <a:r>
              <a:rPr dirty="0" sz="1700" spc="-3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Delta,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etc.)</a:t>
            </a:r>
            <a:r>
              <a:rPr dirty="0" sz="1700" spc="-1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use</a:t>
            </a:r>
            <a:r>
              <a:rPr dirty="0" sz="1700" spc="-3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gas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discharge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tubes</a:t>
            </a:r>
            <a:r>
              <a:rPr dirty="0" sz="1700" spc="-35">
                <a:latin typeface="Corbel"/>
                <a:cs typeface="Corbel"/>
              </a:rPr>
              <a:t> </a:t>
            </a:r>
            <a:r>
              <a:rPr dirty="0" sz="1700" spc="-20">
                <a:latin typeface="Corbel"/>
                <a:cs typeface="Corbel"/>
              </a:rPr>
              <a:t>(GDT)</a:t>
            </a:r>
            <a:r>
              <a:rPr dirty="0" sz="1700" spc="-10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that</a:t>
            </a:r>
            <a:r>
              <a:rPr dirty="0" sz="1700" spc="-20">
                <a:latin typeface="Corbel"/>
                <a:cs typeface="Corbel"/>
              </a:rPr>
              <a:t> </a:t>
            </a:r>
            <a:r>
              <a:rPr dirty="0" sz="1700" b="1">
                <a:latin typeface="Corbel"/>
                <a:cs typeface="Corbel"/>
              </a:rPr>
              <a:t>do</a:t>
            </a:r>
            <a:r>
              <a:rPr dirty="0" sz="1700" spc="-15" b="1">
                <a:latin typeface="Corbel"/>
                <a:cs typeface="Corbel"/>
              </a:rPr>
              <a:t> </a:t>
            </a:r>
            <a:r>
              <a:rPr dirty="0" sz="1700" b="1">
                <a:latin typeface="Corbel"/>
                <a:cs typeface="Corbel"/>
              </a:rPr>
              <a:t>not</a:t>
            </a:r>
            <a:r>
              <a:rPr dirty="0" sz="1700" spc="-35" b="1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offer</a:t>
            </a:r>
            <a:r>
              <a:rPr dirty="0" sz="1700" spc="-10">
                <a:latin typeface="Corbel"/>
                <a:cs typeface="Corbel"/>
              </a:rPr>
              <a:t> </a:t>
            </a:r>
            <a:r>
              <a:rPr dirty="0" sz="1700" spc="-25">
                <a:latin typeface="Corbel"/>
                <a:cs typeface="Corbel"/>
              </a:rPr>
              <a:t>the </a:t>
            </a:r>
            <a:r>
              <a:rPr dirty="0" sz="1700" spc="-10">
                <a:latin typeface="Corbel"/>
                <a:cs typeface="Corbel"/>
              </a:rPr>
              <a:t>necessary</a:t>
            </a:r>
            <a:r>
              <a:rPr dirty="0" sz="1700" spc="-25">
                <a:latin typeface="Corbel"/>
                <a:cs typeface="Corbel"/>
              </a:rPr>
              <a:t> </a:t>
            </a:r>
            <a:r>
              <a:rPr dirty="0" sz="1700" spc="-10">
                <a:latin typeface="Corbel"/>
                <a:cs typeface="Corbel"/>
              </a:rPr>
              <a:t>low-</a:t>
            </a:r>
            <a:r>
              <a:rPr dirty="0" sz="1700">
                <a:latin typeface="Corbel"/>
                <a:cs typeface="Corbel"/>
              </a:rPr>
              <a:t>voltage</a:t>
            </a:r>
            <a:r>
              <a:rPr dirty="0" sz="1700" spc="-15">
                <a:latin typeface="Corbel"/>
                <a:cs typeface="Corbel"/>
              </a:rPr>
              <a:t> </a:t>
            </a:r>
            <a:r>
              <a:rPr dirty="0" sz="1700" spc="-10">
                <a:latin typeface="Corbel"/>
                <a:cs typeface="Corbel"/>
              </a:rPr>
              <a:t>protection</a:t>
            </a:r>
            <a:endParaRPr sz="17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620"/>
              </a:spcBef>
              <a:buClr>
                <a:srgbClr val="1286C3"/>
              </a:buClr>
              <a:buSzPct val="144117"/>
              <a:buFont typeface="Arial"/>
              <a:buChar char="•"/>
              <a:tabLst>
                <a:tab pos="299085" algn="l"/>
              </a:tabLst>
            </a:pPr>
            <a:r>
              <a:rPr dirty="0" sz="1700">
                <a:latin typeface="Corbel"/>
                <a:cs typeface="Corbel"/>
              </a:rPr>
              <a:t>ESD</a:t>
            </a:r>
            <a:r>
              <a:rPr dirty="0" sz="1700" spc="-35">
                <a:latin typeface="Corbel"/>
                <a:cs typeface="Corbel"/>
              </a:rPr>
              <a:t> </a:t>
            </a:r>
            <a:r>
              <a:rPr dirty="0" sz="1700" spc="-10">
                <a:latin typeface="Corbel"/>
                <a:cs typeface="Corbel"/>
              </a:rPr>
              <a:t>protection</a:t>
            </a:r>
            <a:r>
              <a:rPr dirty="0" sz="1700" spc="-15">
                <a:latin typeface="Corbel"/>
                <a:cs typeface="Corbel"/>
              </a:rPr>
              <a:t> </a:t>
            </a:r>
            <a:r>
              <a:rPr dirty="0" sz="1700">
                <a:latin typeface="Corbel"/>
                <a:cs typeface="Corbel"/>
              </a:rPr>
              <a:t>diode</a:t>
            </a:r>
            <a:r>
              <a:rPr dirty="0" sz="1700" spc="-20">
                <a:latin typeface="Corbel"/>
                <a:cs typeface="Corbel"/>
              </a:rPr>
              <a:t> </a:t>
            </a:r>
            <a:r>
              <a:rPr dirty="0" sz="1700" spc="-10">
                <a:latin typeface="Corbel"/>
                <a:cs typeface="Corbel"/>
              </a:rPr>
              <a:t>circuit</a:t>
            </a:r>
            <a:endParaRPr sz="1700">
              <a:latin typeface="Corbel"/>
              <a:cs typeface="Corbel"/>
            </a:endParaRPr>
          </a:p>
          <a:p>
            <a:pPr lvl="1" marL="756285" indent="-286385">
              <a:lnSpc>
                <a:spcPct val="100000"/>
              </a:lnSpc>
              <a:spcBef>
                <a:spcPts val="610"/>
              </a:spcBef>
              <a:buClr>
                <a:srgbClr val="1286C3"/>
              </a:buClr>
              <a:buSzPct val="142857"/>
              <a:buFont typeface="Arial"/>
              <a:buChar char="•"/>
              <a:tabLst>
                <a:tab pos="756285" algn="l"/>
              </a:tabLst>
            </a:pPr>
            <a:r>
              <a:rPr dirty="0" u="sng" sz="1400" spc="-10">
                <a:solidFill>
                  <a:srgbClr val="2F85EC"/>
                </a:solidFill>
                <a:uFill>
                  <a:solidFill>
                    <a:srgbClr val="2F85EC"/>
                  </a:solidFill>
                </a:uFill>
                <a:latin typeface="Corbel"/>
                <a:cs typeface="Corbel"/>
                <a:hlinkClick r:id="rId2"/>
              </a:rPr>
              <a:t>https://www.qrpforum.de/index.php?attachment/23764-nanovna-input-protector-</a:t>
            </a:r>
            <a:r>
              <a:rPr dirty="0" u="sng" sz="1400" spc="-20">
                <a:solidFill>
                  <a:srgbClr val="2F85EC"/>
                </a:solidFill>
                <a:uFill>
                  <a:solidFill>
                    <a:srgbClr val="2F85EC"/>
                  </a:solidFill>
                </a:uFill>
                <a:latin typeface="Corbel"/>
                <a:cs typeface="Corbel"/>
                <a:hlinkClick r:id="rId2"/>
              </a:rPr>
              <a:t>pdf/</a:t>
            </a:r>
            <a:endParaRPr sz="14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590"/>
              </a:spcBef>
              <a:buClr>
                <a:srgbClr val="1286C3"/>
              </a:buClr>
              <a:buSzPct val="144117"/>
              <a:buFont typeface="Arial"/>
              <a:buChar char="•"/>
              <a:tabLst>
                <a:tab pos="299085" algn="l"/>
              </a:tabLst>
            </a:pPr>
            <a:r>
              <a:rPr dirty="0" sz="1700">
                <a:latin typeface="Corbel"/>
                <a:cs typeface="Corbel"/>
              </a:rPr>
              <a:t>NanoVNA</a:t>
            </a:r>
            <a:r>
              <a:rPr dirty="0" sz="1700" spc="-40">
                <a:latin typeface="Corbel"/>
                <a:cs typeface="Corbel"/>
              </a:rPr>
              <a:t> </a:t>
            </a:r>
            <a:r>
              <a:rPr dirty="0" sz="1700" spc="-10">
                <a:latin typeface="Corbel"/>
                <a:cs typeface="Corbel"/>
              </a:rPr>
              <a:t>protection</a:t>
            </a:r>
            <a:r>
              <a:rPr dirty="0" sz="1700" spc="-30">
                <a:latin typeface="Corbel"/>
                <a:cs typeface="Corbel"/>
              </a:rPr>
              <a:t> </a:t>
            </a:r>
            <a:r>
              <a:rPr dirty="0" sz="1700" spc="-10">
                <a:latin typeface="Corbel"/>
                <a:cs typeface="Corbel"/>
              </a:rPr>
              <a:t>video</a:t>
            </a:r>
            <a:endParaRPr sz="1700">
              <a:latin typeface="Corbel"/>
              <a:cs typeface="Corbel"/>
            </a:endParaRPr>
          </a:p>
          <a:p>
            <a:pPr lvl="1" marL="756285" indent="-286385">
              <a:lnSpc>
                <a:spcPct val="100000"/>
              </a:lnSpc>
              <a:spcBef>
                <a:spcPts val="615"/>
              </a:spcBef>
              <a:buClr>
                <a:srgbClr val="1286C3"/>
              </a:buClr>
              <a:buSzPct val="142857"/>
              <a:buFont typeface="Arial"/>
              <a:buChar char="•"/>
              <a:tabLst>
                <a:tab pos="756285" algn="l"/>
              </a:tabLst>
            </a:pPr>
            <a:r>
              <a:rPr dirty="0" sz="1400" spc="-10">
                <a:latin typeface="Corbel"/>
                <a:cs typeface="Corbel"/>
              </a:rPr>
              <a:t>https://youtu.be/totwu4IbavE?si=gSg0mIKITo0l3UEb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9143" y="4619625"/>
            <a:ext cx="1087894" cy="117157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1600">
              <a:lnSpc>
                <a:spcPts val="1040"/>
              </a:lnSpc>
            </a:pPr>
            <a:fld id="{81D60167-4931-47E6-BA6A-407CBD079E47}" type="slidenum">
              <a:rPr dirty="0" spc="-50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3825" y="2438400"/>
            <a:ext cx="4702175" cy="3124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NanoVNA</a:t>
            </a:r>
            <a:r>
              <a:rPr dirty="0" spc="-245"/>
              <a:t> </a:t>
            </a:r>
            <a:r>
              <a:rPr dirty="0" spc="-35"/>
              <a:t>Test</a:t>
            </a:r>
            <a:r>
              <a:rPr dirty="0" spc="-90"/>
              <a:t> </a:t>
            </a:r>
            <a:r>
              <a:rPr dirty="0" spc="-70"/>
              <a:t>Port</a:t>
            </a:r>
            <a:r>
              <a:rPr dirty="0" spc="-145"/>
              <a:t> </a:t>
            </a:r>
            <a:r>
              <a:rPr dirty="0" spc="-10"/>
              <a:t>Cables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1600">
              <a:lnSpc>
                <a:spcPts val="1040"/>
              </a:lnSpc>
            </a:pPr>
            <a:fld id="{81D60167-4931-47E6-BA6A-407CBD079E47}" type="slidenum">
              <a:rPr dirty="0" spc="-50"/>
              <a:t>8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6175628" y="2524125"/>
            <a:ext cx="57670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use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of</a:t>
            </a:r>
            <a:r>
              <a:rPr dirty="0" sz="1800" spc="-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short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test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port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cables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is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40" b="1">
                <a:latin typeface="Corbel"/>
                <a:cs typeface="Corbel"/>
              </a:rPr>
              <a:t>HIGHLY</a:t>
            </a:r>
            <a:r>
              <a:rPr dirty="0" sz="1800" spc="-25" b="1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recommended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orbel"/>
                <a:cs typeface="Corbel"/>
              </a:rPr>
              <a:t>Prevents</a:t>
            </a:r>
            <a:r>
              <a:rPr dirty="0" sz="1800" spc="-6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accidental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damage</a:t>
            </a:r>
            <a:r>
              <a:rPr dirty="0" sz="1800" spc="-4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to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the</a:t>
            </a:r>
            <a:r>
              <a:rPr dirty="0" sz="1800" spc="-5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NanoVNA</a:t>
            </a:r>
            <a:r>
              <a:rPr dirty="0" sz="1800" spc="-5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connectors</a:t>
            </a:r>
            <a:endParaRPr sz="18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latin typeface="Corbel"/>
                <a:cs typeface="Corbel"/>
              </a:rPr>
              <a:t>Reduces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stress</a:t>
            </a:r>
            <a:r>
              <a:rPr dirty="0" sz="1800" spc="-3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and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wear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on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NanoVNA</a:t>
            </a:r>
            <a:r>
              <a:rPr dirty="0" sz="1800" spc="-4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SMA</a:t>
            </a:r>
            <a:r>
              <a:rPr dirty="0" sz="1800" spc="-4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connectors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13026" y="5664809"/>
            <a:ext cx="2516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rbel"/>
                <a:cs typeface="Corbel"/>
              </a:rPr>
              <a:t>https://groups.io/g/nanovna-</a:t>
            </a:r>
            <a:r>
              <a:rPr dirty="0" sz="1400" spc="-20">
                <a:latin typeface="Corbel"/>
                <a:cs typeface="Corbel"/>
              </a:rPr>
              <a:t>users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F85E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Mark Braunstein  WA4KFZ</dc:creator>
  <dcterms:created xsi:type="dcterms:W3CDTF">2024-11-13T13:21:57Z</dcterms:created>
  <dcterms:modified xsi:type="dcterms:W3CDTF">2024-11-13T13:21:57Z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2024-11-13T00:00:00Z</vt:filetime>
  </property>
  <property fmtid="{D5CDD505-2E9C-101B-9397-08002B2CF9AE}" pid="5" name="Producer">
    <vt:lpwstr>Microsoft® PowerPoint® for Microsoft 365</vt:lpwstr>
  </property>
</Properties>
</file>