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8" rtl="0" fontAlgn="auto" latinLnBrk="0" hangingPunct="0">
      <a:lnSpc>
        <a:spcPct val="90000"/>
      </a:lnSpc>
      <a:spcBef>
        <a:spcPts val="2400"/>
      </a:spcBef>
      <a:spcAft>
        <a:spcPts val="0"/>
      </a:spcAft>
      <a:buClrTx/>
      <a:buSzTx/>
      <a:buFontTx/>
      <a:buNone/>
      <a:tabLst/>
      <a:defRPr kumimoji="0" sz="4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1pPr>
    <a:lvl2pPr marL="0" marR="0" indent="457200" algn="l" defTabSz="2438338" rtl="0" fontAlgn="auto" latinLnBrk="0" hangingPunct="0">
      <a:lnSpc>
        <a:spcPct val="90000"/>
      </a:lnSpc>
      <a:spcBef>
        <a:spcPts val="2400"/>
      </a:spcBef>
      <a:spcAft>
        <a:spcPts val="0"/>
      </a:spcAft>
      <a:buClrTx/>
      <a:buSzTx/>
      <a:buFontTx/>
      <a:buNone/>
      <a:tabLst/>
      <a:defRPr kumimoji="0" sz="4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2pPr>
    <a:lvl3pPr marL="0" marR="0" indent="914400" algn="l" defTabSz="2438338" rtl="0" fontAlgn="auto" latinLnBrk="0" hangingPunct="0">
      <a:lnSpc>
        <a:spcPct val="90000"/>
      </a:lnSpc>
      <a:spcBef>
        <a:spcPts val="2400"/>
      </a:spcBef>
      <a:spcAft>
        <a:spcPts val="0"/>
      </a:spcAft>
      <a:buClrTx/>
      <a:buSzTx/>
      <a:buFontTx/>
      <a:buNone/>
      <a:tabLst/>
      <a:defRPr kumimoji="0" sz="4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3pPr>
    <a:lvl4pPr marL="0" marR="0" indent="1371600" algn="l" defTabSz="2438338" rtl="0" fontAlgn="auto" latinLnBrk="0" hangingPunct="0">
      <a:lnSpc>
        <a:spcPct val="90000"/>
      </a:lnSpc>
      <a:spcBef>
        <a:spcPts val="2400"/>
      </a:spcBef>
      <a:spcAft>
        <a:spcPts val="0"/>
      </a:spcAft>
      <a:buClrTx/>
      <a:buSzTx/>
      <a:buFontTx/>
      <a:buNone/>
      <a:tabLst/>
      <a:defRPr kumimoji="0" sz="4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4pPr>
    <a:lvl5pPr marL="0" marR="0" indent="1828800" algn="l" defTabSz="2438338" rtl="0" fontAlgn="auto" latinLnBrk="0" hangingPunct="0">
      <a:lnSpc>
        <a:spcPct val="90000"/>
      </a:lnSpc>
      <a:spcBef>
        <a:spcPts val="2400"/>
      </a:spcBef>
      <a:spcAft>
        <a:spcPts val="0"/>
      </a:spcAft>
      <a:buClrTx/>
      <a:buSzTx/>
      <a:buFontTx/>
      <a:buNone/>
      <a:tabLst/>
      <a:defRPr kumimoji="0" sz="4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5pPr>
    <a:lvl6pPr marL="0" marR="0" indent="2286000" algn="l" defTabSz="2438338" rtl="0" fontAlgn="auto" latinLnBrk="0" hangingPunct="0">
      <a:lnSpc>
        <a:spcPct val="90000"/>
      </a:lnSpc>
      <a:spcBef>
        <a:spcPts val="2400"/>
      </a:spcBef>
      <a:spcAft>
        <a:spcPts val="0"/>
      </a:spcAft>
      <a:buClrTx/>
      <a:buSzTx/>
      <a:buFontTx/>
      <a:buNone/>
      <a:tabLst/>
      <a:defRPr kumimoji="0" sz="4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6pPr>
    <a:lvl7pPr marL="0" marR="0" indent="2743200" algn="l" defTabSz="2438338" rtl="0" fontAlgn="auto" latinLnBrk="0" hangingPunct="0">
      <a:lnSpc>
        <a:spcPct val="90000"/>
      </a:lnSpc>
      <a:spcBef>
        <a:spcPts val="2400"/>
      </a:spcBef>
      <a:spcAft>
        <a:spcPts val="0"/>
      </a:spcAft>
      <a:buClrTx/>
      <a:buSzTx/>
      <a:buFontTx/>
      <a:buNone/>
      <a:tabLst/>
      <a:defRPr kumimoji="0" sz="4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7pPr>
    <a:lvl8pPr marL="0" marR="0" indent="3200400" algn="l" defTabSz="2438338" rtl="0" fontAlgn="auto" latinLnBrk="0" hangingPunct="0">
      <a:lnSpc>
        <a:spcPct val="90000"/>
      </a:lnSpc>
      <a:spcBef>
        <a:spcPts val="2400"/>
      </a:spcBef>
      <a:spcAft>
        <a:spcPts val="0"/>
      </a:spcAft>
      <a:buClrTx/>
      <a:buSzTx/>
      <a:buFontTx/>
      <a:buNone/>
      <a:tabLst/>
      <a:defRPr kumimoji="0" sz="4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8pPr>
    <a:lvl9pPr marL="0" marR="0" indent="3657600" algn="l" defTabSz="2438338" rtl="0" fontAlgn="auto" latinLnBrk="0" hangingPunct="0">
      <a:lnSpc>
        <a:spcPct val="90000"/>
      </a:lnSpc>
      <a:spcBef>
        <a:spcPts val="2400"/>
      </a:spcBef>
      <a:spcAft>
        <a:spcPts val="0"/>
      </a:spcAft>
      <a:buClrTx/>
      <a:buSzTx/>
      <a:buFontTx/>
      <a:buNone/>
      <a:tabLst/>
      <a:defRPr kumimoji="0" sz="4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hueOff val="-217956"/>
              <a:satOff val="14368"/>
              <a:lumOff val="17764"/>
            </a:schemeClr>
          </a:solidFill>
        </a:fill>
      </a:tcStyle>
    </a:firstRow>
  </a:tblStyle>
  <a:tblStyle styleId="{EEE7283C-3CF3-47DC-8721-378D4A62B228}" styleName="">
    <a:tblBg/>
    <a:wholeTbl>
      <a:tcTxStyle b="off" i="off">
        <a:font>
          <a:latin typeface="Graphik"/>
          <a:ea typeface="Graphik"/>
          <a:cs typeface="Graphik"/>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CEEEE"/>
          </a:solidFill>
        </a:fill>
      </a:tcStyle>
    </a:band2H>
    <a:firstCol>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chemeClr val="accent3">
              <a:hueOff val="571091"/>
              <a:satOff val="15926"/>
              <a:lumOff val="22314"/>
            </a:schemeClr>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45B43B"/>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45B43B"/>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9036"/>
              <a:lumOff val="17111"/>
            </a:schemeClr>
          </a:solidFill>
        </a:fill>
      </a:tcStyle>
    </a:band2H>
    <a:firstCol>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BD17"/>
          </a:solidFill>
        </a:fill>
      </a:tcStyle>
    </a:firstCol>
    <a:la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FBD17"/>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8A25"/>
          </a:solidFill>
        </a:fill>
      </a:tcStyle>
    </a:firstRow>
  </a:tblStyle>
  <a:tblStyle styleId="{33BA23B1-9221-436E-865A-0063620EA4FD}" styleName="">
    <a:tblBg/>
    <a:wholeTbl>
      <a:tcTxStyle b="off" i="off">
        <a:font>
          <a:latin typeface="Graphik"/>
          <a:ea typeface="Graphik"/>
          <a:cs typeface="Graphik"/>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wholeTbl>
    <a:band2H>
      <a:tcTxStyle/>
      <a:tcStyle>
        <a:tcBdr/>
        <a:fill>
          <a:solidFill>
            <a:srgbClr val="ECEEEF"/>
          </a:solidFill>
        </a:fill>
      </a:tcStyle>
    </a:band2H>
    <a:firstCol>
      <a:tcTxStyle b="on" i="off">
        <a:font>
          <a:latin typeface="Graphik Semibold"/>
          <a:ea typeface="Graphik Semibold"/>
          <a:cs typeface="Graphik Semibold"/>
        </a:font>
        <a:srgbClr val="FFFFFF"/>
      </a:tcTxStyle>
      <a:tcStyle>
        <a:tcBdr>
          <a:left>
            <a:ln w="12700" cap="flat">
              <a:solidFill>
                <a:srgbClr val="A6AAA9"/>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32C5B9"/>
          </a:solidFill>
        </a:fill>
      </a:tcStyle>
    </a:firstCol>
    <a:lastRow>
      <a:tcTxStyle b="on" i="off">
        <a:font>
          <a:latin typeface="Graphik Semibold"/>
          <a:ea typeface="Graphik Semibold"/>
          <a:cs typeface="Graphik Semibold"/>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38100" cap="flat">
              <a:solidFill>
                <a:schemeClr val="accent2">
                  <a:hueOff val="240640"/>
                  <a:satOff val="2542"/>
                  <a:lumOff val="-13198"/>
                </a:schemeClr>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FFFFFF"/>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A6AAA9"/>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chemeClr val="accent2">
              <a:hueOff val="240640"/>
              <a:satOff val="2542"/>
              <a:lumOff val="-13198"/>
            </a:schemeClr>
          </a:solidFill>
        </a:fill>
      </a:tcStyle>
    </a:firstRow>
  </a:tblStyle>
  <a:tblStyle styleId="{2708684C-4D16-4618-839F-0558EEFCDFE6}"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F"/>
          </a:solidFill>
        </a:fill>
      </a:tcStyle>
    </a:band2H>
    <a:firstCol>
      <a:tcTxStyle b="on" i="off">
        <a:font>
          <a:latin typeface="Graphik Semibold"/>
          <a:ea typeface="Graphik Semibold"/>
          <a:cs typeface="Graphik Semibold"/>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p:restoredTop sz="94673"/>
  </p:normalViewPr>
  <p:slideViewPr>
    <p:cSldViewPr snapToGrid="0">
      <p:cViewPr varScale="1">
        <p:scale>
          <a:sx n="49" d="100"/>
          <a:sy n="49" d="100"/>
        </p:scale>
        <p:origin x="248"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1143000" y="685800"/>
            <a:ext cx="4572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19200" y="11986162"/>
            <a:ext cx="21945599" cy="605791"/>
          </a:xfrm>
          <a:prstGeom prst="rect">
            <a:avLst/>
          </a:prstGeom>
        </p:spPr>
        <p:txBody>
          <a:bodyPr/>
          <a:lstStyle>
            <a:lvl1pPr marL="0" indent="0" algn="ctr" defTabSz="825500">
              <a:lnSpc>
                <a:spcPct val="100000"/>
              </a:lnSpc>
              <a:spcBef>
                <a:spcPts val="0"/>
              </a:spcBef>
              <a:buSzTx/>
              <a:buNone/>
              <a:defRPr sz="3000" spc="-29">
                <a:latin typeface="Graphik-Medium"/>
                <a:ea typeface="Graphik-Medium"/>
                <a:cs typeface="Graphik-Medium"/>
                <a:sym typeface="Graphik Medium"/>
              </a:defRPr>
            </a:lvl1pPr>
          </a:lstStyle>
          <a:p>
            <a:r>
              <a:t>Author and Date</a:t>
            </a:r>
          </a:p>
        </p:txBody>
      </p:sp>
      <p:sp>
        <p:nvSpPr>
          <p:cNvPr id="12" name="Presentation Title"/>
          <p:cNvSpPr txBox="1">
            <a:spLocks noGrp="1"/>
          </p:cNvSpPr>
          <p:nvPr>
            <p:ph type="title" hasCustomPrompt="1"/>
          </p:nvPr>
        </p:nvSpPr>
        <p:spPr>
          <a:xfrm>
            <a:off x="1219200" y="3543300"/>
            <a:ext cx="21945600" cy="4267200"/>
          </a:xfrm>
          <a:prstGeom prst="rect">
            <a:avLst/>
          </a:prstGeom>
        </p:spPr>
        <p:txBody>
          <a:bodyPr anchor="b"/>
          <a:lstStyle>
            <a:lvl1pPr>
              <a:defRPr sz="12800" spc="-128"/>
            </a:lvl1pPr>
          </a:lstStyle>
          <a:p>
            <a:r>
              <a:t>Presentation Title</a:t>
            </a:r>
          </a:p>
        </p:txBody>
      </p:sp>
      <p:sp>
        <p:nvSpPr>
          <p:cNvPr id="13" name="Body Level One…"/>
          <p:cNvSpPr txBox="1">
            <a:spLocks noGrp="1"/>
          </p:cNvSpPr>
          <p:nvPr>
            <p:ph type="body" sz="quarter" idx="1" hasCustomPrompt="1"/>
          </p:nvPr>
        </p:nvSpPr>
        <p:spPr>
          <a:xfrm>
            <a:off x="1219200" y="7567579"/>
            <a:ext cx="21945600" cy="2250593"/>
          </a:xfrm>
          <a:prstGeom prst="rect">
            <a:avLst/>
          </a:prstGeom>
        </p:spPr>
        <p:txBody>
          <a:bodyPr/>
          <a:lstStyle>
            <a:lvl1pPr marL="0" indent="0" algn="ctr" defTabSz="825500">
              <a:lnSpc>
                <a:spcPct val="100000"/>
              </a:lnSpc>
              <a:spcBef>
                <a:spcPts val="0"/>
              </a:spcBef>
              <a:buSzTx/>
              <a:buNone/>
              <a:defRPr sz="6000" spc="-59">
                <a:latin typeface="Graphik-SemiboldItalic"/>
                <a:ea typeface="Graphik-SemiboldItalic"/>
                <a:cs typeface="Graphik-SemiboldItalic"/>
                <a:sym typeface="Graphik Semibold"/>
              </a:defRPr>
            </a:lvl1pPr>
            <a:lvl2pPr marL="0" indent="457200" algn="ctr" defTabSz="825500">
              <a:lnSpc>
                <a:spcPct val="100000"/>
              </a:lnSpc>
              <a:spcBef>
                <a:spcPts val="0"/>
              </a:spcBef>
              <a:buSzTx/>
              <a:buNone/>
              <a:defRPr sz="6000" spc="-59">
                <a:latin typeface="Graphik-SemiboldItalic"/>
                <a:ea typeface="Graphik-SemiboldItalic"/>
                <a:cs typeface="Graphik-SemiboldItalic"/>
                <a:sym typeface="Graphik Semibold"/>
              </a:defRPr>
            </a:lvl2pPr>
            <a:lvl3pPr marL="0" indent="914400" algn="ctr" defTabSz="825500">
              <a:lnSpc>
                <a:spcPct val="100000"/>
              </a:lnSpc>
              <a:spcBef>
                <a:spcPts val="0"/>
              </a:spcBef>
              <a:buSzTx/>
              <a:buNone/>
              <a:defRPr sz="6000" spc="-59">
                <a:latin typeface="Graphik-SemiboldItalic"/>
                <a:ea typeface="Graphik-SemiboldItalic"/>
                <a:cs typeface="Graphik-SemiboldItalic"/>
                <a:sym typeface="Graphik Semibold"/>
              </a:defRPr>
            </a:lvl3pPr>
            <a:lvl4pPr marL="0" indent="1371600" algn="ctr" defTabSz="825500">
              <a:lnSpc>
                <a:spcPct val="100000"/>
              </a:lnSpc>
              <a:spcBef>
                <a:spcPts val="0"/>
              </a:spcBef>
              <a:buSzTx/>
              <a:buNone/>
              <a:defRPr sz="6000" spc="-59">
                <a:latin typeface="Graphik-SemiboldItalic"/>
                <a:ea typeface="Graphik-SemiboldItalic"/>
                <a:cs typeface="Graphik-SemiboldItalic"/>
                <a:sym typeface="Graphik Semibold"/>
              </a:defRPr>
            </a:lvl4pPr>
            <a:lvl5pPr marL="0" indent="1828800" algn="ctr" defTabSz="825500">
              <a:lnSpc>
                <a:spcPct val="100000"/>
              </a:lnSpc>
              <a:spcBef>
                <a:spcPts val="0"/>
              </a:spcBef>
              <a:buSzTx/>
              <a:buNone/>
              <a:defRPr sz="6000" spc="-59">
                <a:latin typeface="Graphik-SemiboldItalic"/>
                <a:ea typeface="Graphik-SemiboldItalic"/>
                <a:cs typeface="Graphik-SemiboldItalic"/>
                <a:sym typeface="Graphik Semibold"/>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9" name="Slide Title"/>
          <p:cNvSpPr txBox="1">
            <a:spLocks noGrp="1"/>
          </p:cNvSpPr>
          <p:nvPr>
            <p:ph type="title" hasCustomPrompt="1"/>
          </p:nvPr>
        </p:nvSpPr>
        <p:spPr>
          <a:prstGeom prst="rect">
            <a:avLst/>
          </a:prstGeom>
        </p:spPr>
        <p:txBody>
          <a:bodyPr/>
          <a:lstStyle/>
          <a:p>
            <a:r>
              <a:t>Slide Title</a:t>
            </a:r>
          </a:p>
        </p:txBody>
      </p:sp>
      <p:sp>
        <p:nvSpPr>
          <p:cNvPr id="100" name="Slide Subtitle"/>
          <p:cNvSpPr txBox="1">
            <a:spLocks noGrp="1"/>
          </p:cNvSpPr>
          <p:nvPr>
            <p:ph type="body" sz="quarter" idx="21" hasCustomPrompt="1"/>
          </p:nvPr>
        </p:nvSpPr>
        <p:spPr>
          <a:xfrm>
            <a:off x="1219200" y="2384648"/>
            <a:ext cx="21945602" cy="832613"/>
          </a:xfrm>
          <a:prstGeom prst="rect">
            <a:avLst/>
          </a:prstGeom>
        </p:spPr>
        <p:txBody>
          <a:bodyP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stStyle>
          <a:p>
            <a:r>
              <a:t>Slide Subtitle</a:t>
            </a:r>
          </a:p>
        </p:txBody>
      </p:sp>
      <p:sp>
        <p:nvSpPr>
          <p:cNvPr id="101"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08" name="Agenda Title"/>
          <p:cNvSpPr txBox="1">
            <a:spLocks noGrp="1"/>
          </p:cNvSpPr>
          <p:nvPr>
            <p:ph type="title" hasCustomPrompt="1"/>
          </p:nvPr>
        </p:nvSpPr>
        <p:spPr>
          <a:prstGeom prst="rect">
            <a:avLst/>
          </a:prstGeom>
        </p:spPr>
        <p:txBody>
          <a:bodyPr/>
          <a:lstStyle/>
          <a:p>
            <a:r>
              <a:t>Agenda Title</a:t>
            </a:r>
          </a:p>
        </p:txBody>
      </p:sp>
      <p:sp>
        <p:nvSpPr>
          <p:cNvPr id="109" name="Body Level One…"/>
          <p:cNvSpPr txBox="1">
            <a:spLocks noGrp="1"/>
          </p:cNvSpPr>
          <p:nvPr>
            <p:ph type="body" idx="1" hasCustomPrompt="1"/>
          </p:nvPr>
        </p:nvSpPr>
        <p:spPr>
          <a:xfrm>
            <a:off x="1219200" y="4013200"/>
            <a:ext cx="21945600" cy="8385548"/>
          </a:xfrm>
          <a:prstGeom prst="rect">
            <a:avLst/>
          </a:prstGeom>
        </p:spPr>
        <p:txBody>
          <a:bodyPr/>
          <a:lstStyle>
            <a:lvl1pPr marL="0" indent="0" defTabSz="825500">
              <a:lnSpc>
                <a:spcPct val="100000"/>
              </a:lnSpc>
              <a:buSzTx/>
              <a:buNone/>
              <a:defRPr sz="6800" spc="-136">
                <a:latin typeface="Canela Deck Regular"/>
                <a:ea typeface="Canela Deck Regular"/>
                <a:cs typeface="Canela Deck Regular"/>
                <a:sym typeface="Canela Deck Regular"/>
              </a:defRPr>
            </a:lvl1pPr>
            <a:lvl2pPr marL="0" indent="457200" defTabSz="825500">
              <a:lnSpc>
                <a:spcPct val="100000"/>
              </a:lnSpc>
              <a:buSzTx/>
              <a:buNone/>
              <a:defRPr sz="6800" spc="-136">
                <a:latin typeface="Canela Deck Regular"/>
                <a:ea typeface="Canela Deck Regular"/>
                <a:cs typeface="Canela Deck Regular"/>
                <a:sym typeface="Canela Deck Regular"/>
              </a:defRPr>
            </a:lvl2pPr>
            <a:lvl3pPr marL="0" indent="914400" defTabSz="825500">
              <a:lnSpc>
                <a:spcPct val="100000"/>
              </a:lnSpc>
              <a:buSzTx/>
              <a:buNone/>
              <a:defRPr sz="6800" spc="-136">
                <a:latin typeface="Canela Deck Regular"/>
                <a:ea typeface="Canela Deck Regular"/>
                <a:cs typeface="Canela Deck Regular"/>
                <a:sym typeface="Canela Deck Regular"/>
              </a:defRPr>
            </a:lvl3pPr>
            <a:lvl4pPr marL="0" indent="1371600" defTabSz="825500">
              <a:lnSpc>
                <a:spcPct val="100000"/>
              </a:lnSpc>
              <a:buSzTx/>
              <a:buNone/>
              <a:defRPr sz="6800" spc="-136">
                <a:latin typeface="Canela Deck Regular"/>
                <a:ea typeface="Canela Deck Regular"/>
                <a:cs typeface="Canela Deck Regular"/>
                <a:sym typeface="Canela Deck Regular"/>
              </a:defRPr>
            </a:lvl4pPr>
            <a:lvl5pPr marL="0" indent="1828800" defTabSz="825500">
              <a:lnSpc>
                <a:spcPct val="100000"/>
              </a:lnSpc>
              <a:buSzTx/>
              <a:buNone/>
              <a:defRPr sz="6800" spc="-136">
                <a:latin typeface="Canela Deck Regular"/>
                <a:ea typeface="Canela Deck Regular"/>
                <a:cs typeface="Canela Deck Regular"/>
                <a:sym typeface="Canela Deck Regular"/>
              </a:defRPr>
            </a:lvl5pPr>
          </a:lstStyle>
          <a:p>
            <a:r>
              <a:t>Agenda Topics</a:t>
            </a:r>
          </a:p>
          <a:p>
            <a:pPr lvl="1"/>
            <a:endParaRPr/>
          </a:p>
          <a:p>
            <a:pPr lvl="2"/>
            <a:endParaRPr/>
          </a:p>
          <a:p>
            <a:pPr lvl="3"/>
            <a:endParaRPr/>
          </a:p>
          <a:p>
            <a:pPr lvl="4"/>
            <a:endParaRPr/>
          </a:p>
        </p:txBody>
      </p:sp>
      <p:sp>
        <p:nvSpPr>
          <p:cNvPr id="110" name="Agenda Subtitle"/>
          <p:cNvSpPr txBox="1">
            <a:spLocks noGrp="1"/>
          </p:cNvSpPr>
          <p:nvPr>
            <p:ph type="body" sz="quarter" idx="21" hasCustomPrompt="1"/>
          </p:nvPr>
        </p:nvSpPr>
        <p:spPr>
          <a:xfrm>
            <a:off x="1219200" y="2387115"/>
            <a:ext cx="21945602" cy="832613"/>
          </a:xfrm>
          <a:prstGeom prst="rect">
            <a:avLst/>
          </a:prstGeom>
        </p:spPr>
        <p:txBody>
          <a:bodyP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stStyle>
          <a:p>
            <a:r>
              <a:t>Agenda Subtitle</a:t>
            </a:r>
          </a:p>
        </p:txBody>
      </p:sp>
      <p:sp>
        <p:nvSpPr>
          <p:cNvPr id="111"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118" name="Body Level One…"/>
          <p:cNvSpPr txBox="1">
            <a:spLocks noGrp="1"/>
          </p:cNvSpPr>
          <p:nvPr>
            <p:ph type="body" idx="1" hasCustomPrompt="1"/>
          </p:nvPr>
        </p:nvSpPr>
        <p:spPr>
          <a:xfrm>
            <a:off x="1219200" y="3251200"/>
            <a:ext cx="21945600" cy="6604000"/>
          </a:xfrm>
          <a:prstGeom prst="rect">
            <a:avLst/>
          </a:prstGeom>
        </p:spPr>
        <p:txBody>
          <a:bodyPr anchor="ctr"/>
          <a:lstStyle>
            <a:lvl1pPr marL="0" indent="0" algn="ctr" defTabSz="2438400">
              <a:lnSpc>
                <a:spcPct val="80000"/>
              </a:lnSpc>
              <a:spcBef>
                <a:spcPts val="0"/>
              </a:spcBef>
              <a:buSzTx/>
              <a:buNone/>
              <a:defRPr sz="12800">
                <a:latin typeface="Canela Regular"/>
                <a:ea typeface="Canela Regular"/>
                <a:cs typeface="Canela Regular"/>
                <a:sym typeface="Canela Regular"/>
              </a:defRPr>
            </a:lvl1pPr>
            <a:lvl2pPr marL="0" indent="457200" algn="ctr" defTabSz="2438400">
              <a:lnSpc>
                <a:spcPct val="80000"/>
              </a:lnSpc>
              <a:spcBef>
                <a:spcPts val="0"/>
              </a:spcBef>
              <a:buSzTx/>
              <a:buNone/>
              <a:defRPr sz="12800">
                <a:latin typeface="Canela Regular"/>
                <a:ea typeface="Canela Regular"/>
                <a:cs typeface="Canela Regular"/>
                <a:sym typeface="Canela Regular"/>
              </a:defRPr>
            </a:lvl2pPr>
            <a:lvl3pPr marL="0" indent="914400" algn="ctr" defTabSz="2438400">
              <a:lnSpc>
                <a:spcPct val="80000"/>
              </a:lnSpc>
              <a:spcBef>
                <a:spcPts val="0"/>
              </a:spcBef>
              <a:buSzTx/>
              <a:buNone/>
              <a:defRPr sz="12800">
                <a:latin typeface="Canela Regular"/>
                <a:ea typeface="Canela Regular"/>
                <a:cs typeface="Canela Regular"/>
                <a:sym typeface="Canela Regular"/>
              </a:defRPr>
            </a:lvl3pPr>
            <a:lvl4pPr marL="0" indent="1371600" algn="ctr" defTabSz="2438400">
              <a:lnSpc>
                <a:spcPct val="80000"/>
              </a:lnSpc>
              <a:spcBef>
                <a:spcPts val="0"/>
              </a:spcBef>
              <a:buSzTx/>
              <a:buNone/>
              <a:defRPr sz="12800">
                <a:latin typeface="Canela Regular"/>
                <a:ea typeface="Canela Regular"/>
                <a:cs typeface="Canela Regular"/>
                <a:sym typeface="Canela Regular"/>
              </a:defRPr>
            </a:lvl4pPr>
            <a:lvl5pPr marL="0" indent="1828800" algn="ctr" defTabSz="2438400">
              <a:lnSpc>
                <a:spcPct val="80000"/>
              </a:lnSpc>
              <a:spcBef>
                <a:spcPts val="0"/>
              </a:spcBef>
              <a:buSzTx/>
              <a:buNone/>
              <a:defRPr sz="12800">
                <a:latin typeface="Canela Regular"/>
                <a:ea typeface="Canela Regular"/>
                <a:cs typeface="Canela Regular"/>
                <a:sym typeface="Canela Regular"/>
              </a:defRPr>
            </a:lvl5pPr>
          </a:lstStyle>
          <a:p>
            <a:r>
              <a:t>Statement</a:t>
            </a:r>
          </a:p>
          <a:p>
            <a:pPr lvl="1"/>
            <a:endParaRPr/>
          </a:p>
          <a:p>
            <a:pPr lvl="2"/>
            <a:endParaRPr/>
          </a:p>
          <a:p>
            <a:pPr lvl="3"/>
            <a:endParaRPr/>
          </a:p>
          <a:p>
            <a:pPr lvl="4"/>
            <a:endParaRP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26" name="Fact information"/>
          <p:cNvSpPr txBox="1">
            <a:spLocks noGrp="1"/>
          </p:cNvSpPr>
          <p:nvPr>
            <p:ph type="body" sz="quarter" idx="21" hasCustomPrompt="1"/>
          </p:nvPr>
        </p:nvSpPr>
        <p:spPr>
          <a:xfrm>
            <a:off x="1219200" y="8462239"/>
            <a:ext cx="21945602" cy="832613"/>
          </a:xfrm>
          <a:prstGeom prst="rect">
            <a:avLst/>
          </a:prstGeom>
        </p:spPr>
        <p:txBody>
          <a:bodyP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stStyle>
          <a:p>
            <a:r>
              <a:t>Fact information</a:t>
            </a:r>
          </a:p>
        </p:txBody>
      </p:sp>
      <p:sp>
        <p:nvSpPr>
          <p:cNvPr id="127" name="Body Level One…"/>
          <p:cNvSpPr txBox="1">
            <a:spLocks noGrp="1"/>
          </p:cNvSpPr>
          <p:nvPr>
            <p:ph type="body" sz="half" idx="1" hasCustomPrompt="1"/>
          </p:nvPr>
        </p:nvSpPr>
        <p:spPr>
          <a:xfrm>
            <a:off x="1219200" y="4214484"/>
            <a:ext cx="21945600" cy="4269708"/>
          </a:xfrm>
          <a:prstGeom prst="rect">
            <a:avLst/>
          </a:prstGeom>
        </p:spPr>
        <p:txBody>
          <a:bodyPr anchor="b"/>
          <a:lstStyle>
            <a:lvl1pPr marL="0" indent="0" algn="ctr" defTabSz="2438400">
              <a:lnSpc>
                <a:spcPct val="80000"/>
              </a:lnSpc>
              <a:spcBef>
                <a:spcPts val="0"/>
              </a:spcBef>
              <a:buSzTx/>
              <a:buNone/>
              <a:defRPr sz="22400">
                <a:latin typeface="+mn-lt"/>
                <a:ea typeface="+mn-ea"/>
                <a:cs typeface="+mn-cs"/>
                <a:sym typeface="Canela Bold"/>
              </a:defRPr>
            </a:lvl1pPr>
            <a:lvl2pPr marL="0" indent="457200" algn="ctr" defTabSz="2438400">
              <a:lnSpc>
                <a:spcPct val="80000"/>
              </a:lnSpc>
              <a:spcBef>
                <a:spcPts val="0"/>
              </a:spcBef>
              <a:buSzTx/>
              <a:buNone/>
              <a:defRPr sz="22400">
                <a:latin typeface="+mn-lt"/>
                <a:ea typeface="+mn-ea"/>
                <a:cs typeface="+mn-cs"/>
                <a:sym typeface="Canela Bold"/>
              </a:defRPr>
            </a:lvl2pPr>
            <a:lvl3pPr marL="0" indent="914400" algn="ctr" defTabSz="2438400">
              <a:lnSpc>
                <a:spcPct val="80000"/>
              </a:lnSpc>
              <a:spcBef>
                <a:spcPts val="0"/>
              </a:spcBef>
              <a:buSzTx/>
              <a:buNone/>
              <a:defRPr sz="22400">
                <a:latin typeface="+mn-lt"/>
                <a:ea typeface="+mn-ea"/>
                <a:cs typeface="+mn-cs"/>
                <a:sym typeface="Canela Bold"/>
              </a:defRPr>
            </a:lvl3pPr>
            <a:lvl4pPr marL="0" indent="1371600" algn="ctr" defTabSz="2438400">
              <a:lnSpc>
                <a:spcPct val="80000"/>
              </a:lnSpc>
              <a:spcBef>
                <a:spcPts val="0"/>
              </a:spcBef>
              <a:buSzTx/>
              <a:buNone/>
              <a:defRPr sz="22400">
                <a:latin typeface="+mn-lt"/>
                <a:ea typeface="+mn-ea"/>
                <a:cs typeface="+mn-cs"/>
                <a:sym typeface="Canela Bold"/>
              </a:defRPr>
            </a:lvl4pPr>
            <a:lvl5pPr marL="0" indent="1828800" algn="ctr" defTabSz="2438400">
              <a:lnSpc>
                <a:spcPct val="80000"/>
              </a:lnSpc>
              <a:spcBef>
                <a:spcPts val="0"/>
              </a:spcBef>
              <a:buSzTx/>
              <a:buNone/>
              <a:defRPr sz="22400">
                <a:latin typeface="+mn-lt"/>
                <a:ea typeface="+mn-ea"/>
                <a:cs typeface="+mn-cs"/>
                <a:sym typeface="Canela Bold"/>
              </a:defRPr>
            </a:lvl5pPr>
          </a:lstStyle>
          <a:p>
            <a:r>
              <a:t>100%</a:t>
            </a:r>
          </a:p>
          <a:p>
            <a:pPr lvl="1"/>
            <a:endParaRPr/>
          </a:p>
          <a:p>
            <a:pPr lvl="2"/>
            <a:endParaRPr/>
          </a:p>
          <a:p>
            <a:pPr lvl="3"/>
            <a:endParaRPr/>
          </a:p>
          <a:p>
            <a:pPr lvl="4"/>
            <a:endParaRP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35" name="Attribution"/>
          <p:cNvSpPr txBox="1">
            <a:spLocks noGrp="1"/>
          </p:cNvSpPr>
          <p:nvPr>
            <p:ph type="body" sz="quarter" idx="21" hasCustomPrompt="1"/>
          </p:nvPr>
        </p:nvSpPr>
        <p:spPr>
          <a:xfrm>
            <a:off x="1219200" y="11100053"/>
            <a:ext cx="21945602" cy="832613"/>
          </a:xfrm>
          <a:prstGeom prst="rect">
            <a:avLst/>
          </a:prstGeom>
        </p:spPr>
        <p:txBody>
          <a:bodyPr anchor="ct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stStyle>
          <a:p>
            <a:r>
              <a:t>Attribution</a:t>
            </a:r>
          </a:p>
        </p:txBody>
      </p:sp>
      <p:sp>
        <p:nvSpPr>
          <p:cNvPr id="136" name="Body Level One…"/>
          <p:cNvSpPr txBox="1">
            <a:spLocks noGrp="1"/>
          </p:cNvSpPr>
          <p:nvPr>
            <p:ph type="body" sz="half" idx="1" hasCustomPrompt="1"/>
          </p:nvPr>
        </p:nvSpPr>
        <p:spPr>
          <a:xfrm>
            <a:off x="1219200" y="4178300"/>
            <a:ext cx="21945600" cy="4416425"/>
          </a:xfrm>
          <a:prstGeom prst="rect">
            <a:avLst/>
          </a:prstGeom>
        </p:spPr>
        <p:txBody>
          <a:bodyPr anchor="ctr"/>
          <a:lstStyle>
            <a:lvl1pPr marL="0" indent="0" algn="ctr" defTabSz="2438400">
              <a:lnSpc>
                <a:spcPct val="80000"/>
              </a:lnSpc>
              <a:spcBef>
                <a:spcPts val="0"/>
              </a:spcBef>
              <a:buSzTx/>
              <a:buNone/>
              <a:defRPr sz="8400">
                <a:latin typeface="+mn-lt"/>
                <a:ea typeface="+mn-ea"/>
                <a:cs typeface="+mn-cs"/>
                <a:sym typeface="Canela Bold"/>
              </a:defRPr>
            </a:lvl1pPr>
            <a:lvl2pPr marL="0" indent="457200" algn="ctr" defTabSz="2438400">
              <a:lnSpc>
                <a:spcPct val="80000"/>
              </a:lnSpc>
              <a:spcBef>
                <a:spcPts val="0"/>
              </a:spcBef>
              <a:buSzTx/>
              <a:buNone/>
              <a:defRPr sz="8400">
                <a:latin typeface="+mn-lt"/>
                <a:ea typeface="+mn-ea"/>
                <a:cs typeface="+mn-cs"/>
                <a:sym typeface="Canela Bold"/>
              </a:defRPr>
            </a:lvl2pPr>
            <a:lvl3pPr marL="0" indent="914400" algn="ctr" defTabSz="2438400">
              <a:lnSpc>
                <a:spcPct val="80000"/>
              </a:lnSpc>
              <a:spcBef>
                <a:spcPts val="0"/>
              </a:spcBef>
              <a:buSzTx/>
              <a:buNone/>
              <a:defRPr sz="8400">
                <a:latin typeface="+mn-lt"/>
                <a:ea typeface="+mn-ea"/>
                <a:cs typeface="+mn-cs"/>
                <a:sym typeface="Canela Bold"/>
              </a:defRPr>
            </a:lvl3pPr>
            <a:lvl4pPr marL="0" indent="1371600" algn="ctr" defTabSz="2438400">
              <a:lnSpc>
                <a:spcPct val="80000"/>
              </a:lnSpc>
              <a:spcBef>
                <a:spcPts val="0"/>
              </a:spcBef>
              <a:buSzTx/>
              <a:buNone/>
              <a:defRPr sz="8400">
                <a:latin typeface="+mn-lt"/>
                <a:ea typeface="+mn-ea"/>
                <a:cs typeface="+mn-cs"/>
                <a:sym typeface="Canela Bold"/>
              </a:defRPr>
            </a:lvl4pPr>
            <a:lvl5pPr marL="0" indent="1828800" algn="ctr" defTabSz="2438400">
              <a:lnSpc>
                <a:spcPct val="80000"/>
              </a:lnSpc>
              <a:spcBef>
                <a:spcPts val="0"/>
              </a:spcBef>
              <a:buSzTx/>
              <a:buNone/>
              <a:defRPr sz="8400">
                <a:latin typeface="+mn-lt"/>
                <a:ea typeface="+mn-ea"/>
                <a:cs typeface="+mn-cs"/>
                <a:sym typeface="Canela Bold"/>
              </a:defRPr>
            </a:lvl5pPr>
          </a:lstStyle>
          <a:p>
            <a:r>
              <a:t>“Notable Quote”</a:t>
            </a:r>
          </a:p>
          <a:p>
            <a:pPr lvl="1"/>
            <a:endParaRPr/>
          </a:p>
          <a:p>
            <a:pPr lvl="2"/>
            <a:endParaRPr/>
          </a:p>
          <a:p>
            <a:pPr lvl="3"/>
            <a:endParaRPr/>
          </a:p>
          <a:p>
            <a:pPr lvl="4"/>
            <a:endParaRPr/>
          </a:p>
        </p:txBody>
      </p:sp>
      <p:sp>
        <p:nvSpPr>
          <p:cNvPr id="137"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44" name="Sea against sky at sunset 2"/>
          <p:cNvSpPr>
            <a:spLocks noGrp="1"/>
          </p:cNvSpPr>
          <p:nvPr>
            <p:ph type="pic" sz="quarter" idx="21"/>
          </p:nvPr>
        </p:nvSpPr>
        <p:spPr>
          <a:xfrm>
            <a:off x="15744825" y="5581752"/>
            <a:ext cx="7365408" cy="8280401"/>
          </a:xfrm>
          <a:prstGeom prst="rect">
            <a:avLst/>
          </a:prstGeom>
        </p:spPr>
        <p:txBody>
          <a:bodyPr lIns="91439" tIns="45719" rIns="91439" bIns="45719">
            <a:noAutofit/>
          </a:bodyPr>
          <a:lstStyle/>
          <a:p>
            <a:endParaRPr/>
          </a:p>
        </p:txBody>
      </p:sp>
      <p:sp>
        <p:nvSpPr>
          <p:cNvPr id="145" name="Sea against sky at sunset 1"/>
          <p:cNvSpPr>
            <a:spLocks noGrp="1"/>
          </p:cNvSpPr>
          <p:nvPr>
            <p:ph type="pic" sz="quarter" idx="22"/>
          </p:nvPr>
        </p:nvSpPr>
        <p:spPr>
          <a:xfrm>
            <a:off x="15363825" y="1270000"/>
            <a:ext cx="8115300" cy="5409006"/>
          </a:xfrm>
          <a:prstGeom prst="rect">
            <a:avLst/>
          </a:prstGeom>
        </p:spPr>
        <p:txBody>
          <a:bodyPr lIns="91439" tIns="45719" rIns="91439" bIns="45719">
            <a:noAutofit/>
          </a:bodyPr>
          <a:lstStyle/>
          <a:p>
            <a:endParaRPr/>
          </a:p>
        </p:txBody>
      </p:sp>
      <p:sp>
        <p:nvSpPr>
          <p:cNvPr id="146" name="Beach and sea at sunset"/>
          <p:cNvSpPr>
            <a:spLocks noGrp="1"/>
          </p:cNvSpPr>
          <p:nvPr>
            <p:ph type="pic" idx="23"/>
          </p:nvPr>
        </p:nvSpPr>
        <p:spPr>
          <a:xfrm>
            <a:off x="-63500" y="1270000"/>
            <a:ext cx="16764000" cy="11176000"/>
          </a:xfrm>
          <a:prstGeom prst="rect">
            <a:avLst/>
          </a:prstGeom>
        </p:spPr>
        <p:txBody>
          <a:bodyPr lIns="91439" tIns="45719" rIns="91439" bIns="45719">
            <a:noAutofit/>
          </a:bodyPr>
          <a:lstStyle/>
          <a:p>
            <a:endParaRPr/>
          </a:p>
        </p:txBody>
      </p:sp>
      <p:sp>
        <p:nvSpPr>
          <p:cNvPr id="147"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54" name="beach and sea at sunset"/>
          <p:cNvSpPr>
            <a:spLocks noGrp="1"/>
          </p:cNvSpPr>
          <p:nvPr>
            <p:ph type="pic" idx="21"/>
          </p:nvPr>
        </p:nvSpPr>
        <p:spPr>
          <a:xfrm>
            <a:off x="1270000" y="-423334"/>
            <a:ext cx="21844000" cy="14562668"/>
          </a:xfrm>
          <a:prstGeom prst="rect">
            <a:avLst/>
          </a:prstGeom>
        </p:spPr>
        <p:txBody>
          <a:bodyPr lIns="91439" tIns="45719" rIns="91439" bIns="45719">
            <a:noAutofit/>
          </a:bodyPr>
          <a:lstStyle/>
          <a:p>
            <a:endParaRPr/>
          </a:p>
        </p:txBody>
      </p:sp>
      <p:sp>
        <p:nvSpPr>
          <p:cNvPr id="155"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2"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Beach and sea at sunset"/>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19200" y="3543300"/>
            <a:ext cx="21945600" cy="4267200"/>
          </a:xfrm>
          <a:prstGeom prst="rect">
            <a:avLst/>
          </a:prstGeom>
        </p:spPr>
        <p:txBody>
          <a:bodyPr anchor="b"/>
          <a:lstStyle>
            <a:lvl1pPr>
              <a:defRPr sz="12800" spc="-128">
                <a:solidFill>
                  <a:srgbClr val="FFFFFF"/>
                </a:solidFill>
              </a:defRPr>
            </a:lvl1pPr>
          </a:lstStyle>
          <a:p>
            <a:r>
              <a:t>Presentation Title</a:t>
            </a:r>
          </a:p>
        </p:txBody>
      </p:sp>
      <p:sp>
        <p:nvSpPr>
          <p:cNvPr id="23" name="Body Level One…"/>
          <p:cNvSpPr txBox="1">
            <a:spLocks noGrp="1"/>
          </p:cNvSpPr>
          <p:nvPr>
            <p:ph type="body" sz="quarter" idx="1" hasCustomPrompt="1"/>
          </p:nvPr>
        </p:nvSpPr>
        <p:spPr>
          <a:xfrm>
            <a:off x="1219200" y="7569200"/>
            <a:ext cx="21945600" cy="2252112"/>
          </a:xfrm>
          <a:prstGeom prst="rect">
            <a:avLst/>
          </a:prstGeom>
        </p:spPr>
        <p:txBody>
          <a:bodyPr/>
          <a:lstStyle>
            <a:lvl1pPr marL="0" indent="0" algn="ctr" defTabSz="825500">
              <a:lnSpc>
                <a:spcPct val="100000"/>
              </a:lnSpc>
              <a:spcBef>
                <a:spcPts val="0"/>
              </a:spcBef>
              <a:buSzTx/>
              <a:buNone/>
              <a:defRPr sz="6000" spc="-59">
                <a:solidFill>
                  <a:srgbClr val="FFFFFF"/>
                </a:solidFill>
                <a:latin typeface="Graphik-SemiboldItalic"/>
                <a:ea typeface="Graphik-SemiboldItalic"/>
                <a:cs typeface="Graphik-SemiboldItalic"/>
                <a:sym typeface="Graphik Semibold"/>
              </a:defRPr>
            </a:lvl1pPr>
            <a:lvl2pPr marL="0" indent="457200" algn="ctr" defTabSz="825500">
              <a:lnSpc>
                <a:spcPct val="100000"/>
              </a:lnSpc>
              <a:spcBef>
                <a:spcPts val="0"/>
              </a:spcBef>
              <a:buSzTx/>
              <a:buNone/>
              <a:defRPr sz="6000" spc="-59">
                <a:solidFill>
                  <a:srgbClr val="FFFFFF"/>
                </a:solidFill>
                <a:latin typeface="Graphik-SemiboldItalic"/>
                <a:ea typeface="Graphik-SemiboldItalic"/>
                <a:cs typeface="Graphik-SemiboldItalic"/>
                <a:sym typeface="Graphik Semibold"/>
              </a:defRPr>
            </a:lvl2pPr>
            <a:lvl3pPr marL="0" indent="914400" algn="ctr" defTabSz="825500">
              <a:lnSpc>
                <a:spcPct val="100000"/>
              </a:lnSpc>
              <a:spcBef>
                <a:spcPts val="0"/>
              </a:spcBef>
              <a:buSzTx/>
              <a:buNone/>
              <a:defRPr sz="6000" spc="-59">
                <a:solidFill>
                  <a:srgbClr val="FFFFFF"/>
                </a:solidFill>
                <a:latin typeface="Graphik-SemiboldItalic"/>
                <a:ea typeface="Graphik-SemiboldItalic"/>
                <a:cs typeface="Graphik-SemiboldItalic"/>
                <a:sym typeface="Graphik Semibold"/>
              </a:defRPr>
            </a:lvl3pPr>
            <a:lvl4pPr marL="0" indent="1371600" algn="ctr" defTabSz="825500">
              <a:lnSpc>
                <a:spcPct val="100000"/>
              </a:lnSpc>
              <a:spcBef>
                <a:spcPts val="0"/>
              </a:spcBef>
              <a:buSzTx/>
              <a:buNone/>
              <a:defRPr sz="6000" spc="-59">
                <a:solidFill>
                  <a:srgbClr val="FFFFFF"/>
                </a:solidFill>
                <a:latin typeface="Graphik-SemiboldItalic"/>
                <a:ea typeface="Graphik-SemiboldItalic"/>
                <a:cs typeface="Graphik-SemiboldItalic"/>
                <a:sym typeface="Graphik Semibold"/>
              </a:defRPr>
            </a:lvl4pPr>
            <a:lvl5pPr marL="0" indent="1828800" algn="ctr" defTabSz="825500">
              <a:lnSpc>
                <a:spcPct val="100000"/>
              </a:lnSpc>
              <a:spcBef>
                <a:spcPts val="0"/>
              </a:spcBef>
              <a:buSzTx/>
              <a:buNone/>
              <a:defRPr sz="6000" spc="-59">
                <a:solidFill>
                  <a:srgbClr val="FFFFFF"/>
                </a:solidFill>
                <a:latin typeface="Graphik-SemiboldItalic"/>
                <a:ea typeface="Graphik-SemiboldItalic"/>
                <a:cs typeface="Graphik-SemiboldItalic"/>
                <a:sym typeface="Graphik Semibold"/>
              </a:defRPr>
            </a:lvl5pPr>
          </a:lstStyle>
          <a:p>
            <a:r>
              <a:t>Presentation Subtitle</a:t>
            </a:r>
          </a:p>
          <a:p>
            <a:pPr lvl="1"/>
            <a:endParaRPr/>
          </a:p>
          <a:p>
            <a:pPr lvl="2"/>
            <a:endParaRPr/>
          </a:p>
          <a:p>
            <a:pPr lvl="3"/>
            <a:endParaRPr/>
          </a:p>
          <a:p>
            <a:pPr lvl="4"/>
            <a:endParaRPr/>
          </a:p>
        </p:txBody>
      </p:sp>
      <p:sp>
        <p:nvSpPr>
          <p:cNvPr id="24" name="Author and Date"/>
          <p:cNvSpPr txBox="1">
            <a:spLocks noGrp="1"/>
          </p:cNvSpPr>
          <p:nvPr>
            <p:ph type="body" sz="quarter" idx="22" hasCustomPrompt="1"/>
          </p:nvPr>
        </p:nvSpPr>
        <p:spPr>
          <a:xfrm>
            <a:off x="1219200" y="11988800"/>
            <a:ext cx="21945602" cy="605791"/>
          </a:xfrm>
          <a:prstGeom prst="rect">
            <a:avLst/>
          </a:prstGeom>
        </p:spPr>
        <p:txBody>
          <a:bodyPr/>
          <a:lstStyle>
            <a:lvl1pPr marL="0" indent="0" algn="ctr" defTabSz="825500">
              <a:lnSpc>
                <a:spcPct val="100000"/>
              </a:lnSpc>
              <a:spcBef>
                <a:spcPts val="0"/>
              </a:spcBef>
              <a:buSzTx/>
              <a:buNone/>
              <a:defRPr sz="3000" spc="-29">
                <a:solidFill>
                  <a:srgbClr val="FFFFFF"/>
                </a:solidFill>
                <a:latin typeface="Graphik-Medium"/>
                <a:ea typeface="Graphik-Medium"/>
                <a:cs typeface="Graphik-Medium"/>
                <a:sym typeface="Graphik Medium"/>
              </a:defRPr>
            </a:lvl1pPr>
          </a:lstStyle>
          <a:p>
            <a:r>
              <a:t>Author and Date</a:t>
            </a:r>
          </a:p>
        </p:txBody>
      </p:sp>
      <p:sp>
        <p:nvSpPr>
          <p:cNvPr id="2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Slide Title"/>
          <p:cNvSpPr txBox="1">
            <a:spLocks noGrp="1"/>
          </p:cNvSpPr>
          <p:nvPr>
            <p:ph type="title" hasCustomPrompt="1"/>
          </p:nvPr>
        </p:nvSpPr>
        <p:spPr>
          <a:xfrm>
            <a:off x="1215495" y="4585102"/>
            <a:ext cx="9757338" cy="2540001"/>
          </a:xfrm>
          <a:prstGeom prst="rect">
            <a:avLst/>
          </a:prstGeom>
        </p:spPr>
        <p:txBody>
          <a:bodyPr anchor="b"/>
          <a:lstStyle/>
          <a:p>
            <a:r>
              <a:t>Slide Title</a:t>
            </a:r>
          </a:p>
        </p:txBody>
      </p:sp>
      <p:sp>
        <p:nvSpPr>
          <p:cNvPr id="33" name="Sea against sky at sunset"/>
          <p:cNvSpPr>
            <a:spLocks noGrp="1"/>
          </p:cNvSpPr>
          <p:nvPr>
            <p:ph type="pic" idx="21"/>
          </p:nvPr>
        </p:nvSpPr>
        <p:spPr>
          <a:xfrm>
            <a:off x="9283700" y="1270000"/>
            <a:ext cx="16751300" cy="11176000"/>
          </a:xfrm>
          <a:prstGeom prst="rect">
            <a:avLst/>
          </a:prstGeom>
        </p:spPr>
        <p:txBody>
          <a:bodyPr lIns="91439" tIns="45719" rIns="91439" bIns="45719">
            <a:noAutofit/>
          </a:bodyPr>
          <a:lstStyle/>
          <a:p>
            <a:endParaRPr/>
          </a:p>
        </p:txBody>
      </p:sp>
      <p:sp>
        <p:nvSpPr>
          <p:cNvPr id="34" name="Body Level One…"/>
          <p:cNvSpPr txBox="1">
            <a:spLocks noGrp="1"/>
          </p:cNvSpPr>
          <p:nvPr>
            <p:ph type="body" sz="quarter" idx="1" hasCustomPrompt="1"/>
          </p:nvPr>
        </p:nvSpPr>
        <p:spPr>
          <a:xfrm>
            <a:off x="1219200" y="7016750"/>
            <a:ext cx="9753600" cy="5416550"/>
          </a:xfrm>
          <a:prstGeom prst="rect">
            <a:avLst/>
          </a:prstGeom>
        </p:spPr>
        <p:txBody>
          <a:bodyP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vl2pPr marL="0" indent="457200" algn="ctr" defTabSz="825500">
              <a:lnSpc>
                <a:spcPct val="100000"/>
              </a:lnSpc>
              <a:spcBef>
                <a:spcPts val="0"/>
              </a:spcBef>
              <a:buSzTx/>
              <a:buNone/>
              <a:defRPr spc="-44">
                <a:latin typeface="Graphik-SemiboldItalic"/>
                <a:ea typeface="Graphik-SemiboldItalic"/>
                <a:cs typeface="Graphik-SemiboldItalic"/>
                <a:sym typeface="Graphik Semibold"/>
              </a:defRPr>
            </a:lvl2pPr>
            <a:lvl3pPr marL="0" indent="914400" algn="ctr" defTabSz="825500">
              <a:lnSpc>
                <a:spcPct val="100000"/>
              </a:lnSpc>
              <a:spcBef>
                <a:spcPts val="0"/>
              </a:spcBef>
              <a:buSzTx/>
              <a:buNone/>
              <a:defRPr spc="-44">
                <a:latin typeface="Graphik-SemiboldItalic"/>
                <a:ea typeface="Graphik-SemiboldItalic"/>
                <a:cs typeface="Graphik-SemiboldItalic"/>
                <a:sym typeface="Graphik Semibold"/>
              </a:defRPr>
            </a:lvl3pPr>
            <a:lvl4pPr marL="0" indent="1371600" algn="ctr" defTabSz="825500">
              <a:lnSpc>
                <a:spcPct val="100000"/>
              </a:lnSpc>
              <a:spcBef>
                <a:spcPts val="0"/>
              </a:spcBef>
              <a:buSzTx/>
              <a:buNone/>
              <a:defRPr spc="-44">
                <a:latin typeface="Graphik-SemiboldItalic"/>
                <a:ea typeface="Graphik-SemiboldItalic"/>
                <a:cs typeface="Graphik-SemiboldItalic"/>
                <a:sym typeface="Graphik Semibold"/>
              </a:defRPr>
            </a:lvl4pPr>
            <a:lvl5pPr marL="0" indent="1828800" algn="ctr" defTabSz="825500">
              <a:lnSpc>
                <a:spcPct val="100000"/>
              </a:lnSpc>
              <a:spcBef>
                <a:spcPts val="0"/>
              </a:spcBef>
              <a:buSzTx/>
              <a:buNone/>
              <a:defRPr spc="-44">
                <a:latin typeface="Graphik-SemiboldItalic"/>
                <a:ea typeface="Graphik-SemiboldItalic"/>
                <a:cs typeface="Graphik-SemiboldItalic"/>
                <a:sym typeface="Graphik Semibold"/>
              </a:defRPr>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4" name="Slide Subtitle"/>
          <p:cNvSpPr txBox="1">
            <a:spLocks noGrp="1"/>
          </p:cNvSpPr>
          <p:nvPr>
            <p:ph type="body" sz="quarter" idx="21" hasCustomPrompt="1"/>
          </p:nvPr>
        </p:nvSpPr>
        <p:spPr>
          <a:xfrm>
            <a:off x="1219200" y="2384648"/>
            <a:ext cx="21945602" cy="832613"/>
          </a:xfrm>
          <a:prstGeom prst="rect">
            <a:avLst/>
          </a:prstGeom>
        </p:spPr>
        <p:txBody>
          <a:bodyP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stStyle>
          <a:p>
            <a:r>
              <a:t>Slide Subtitle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xfrm>
            <a:off x="1219200" y="4013200"/>
            <a:ext cx="21945600" cy="8487148"/>
          </a:xfrm>
          <a:prstGeom prst="rect">
            <a:avLst/>
          </a:prstGeom>
        </p:spPr>
        <p:txBody>
          <a:bodyPr numCol="2" spcCol="2558384"/>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Title"/>
          <p:cNvSpPr txBox="1">
            <a:spLocks noGrp="1"/>
          </p:cNvSpPr>
          <p:nvPr>
            <p:ph type="title" hasCustomPrompt="1"/>
          </p:nvPr>
        </p:nvSpPr>
        <p:spPr>
          <a:xfrm>
            <a:off x="1219200" y="774700"/>
            <a:ext cx="9753600" cy="1600200"/>
          </a:xfrm>
          <a:prstGeom prst="rect">
            <a:avLst/>
          </a:prstGeom>
        </p:spPr>
        <p:txBody>
          <a:bodyPr/>
          <a:lstStyle/>
          <a:p>
            <a:r>
              <a:t>Slide Title</a:t>
            </a:r>
          </a:p>
        </p:txBody>
      </p:sp>
      <p:sp>
        <p:nvSpPr>
          <p:cNvPr id="61" name="Sea against sky at sunset"/>
          <p:cNvSpPr>
            <a:spLocks noGrp="1"/>
          </p:cNvSpPr>
          <p:nvPr>
            <p:ph type="pic" idx="21"/>
          </p:nvPr>
        </p:nvSpPr>
        <p:spPr>
          <a:xfrm>
            <a:off x="12192644" y="718588"/>
            <a:ext cx="10972801" cy="12329624"/>
          </a:xfrm>
          <a:prstGeom prst="rect">
            <a:avLst/>
          </a:prstGeom>
        </p:spPr>
        <p:txBody>
          <a:bodyPr lIns="91439" tIns="45719" rIns="91439" bIns="45719">
            <a:noAutofit/>
          </a:bodyPr>
          <a:lstStyle/>
          <a:p>
            <a:endParaRPr/>
          </a:p>
        </p:txBody>
      </p:sp>
      <p:sp>
        <p:nvSpPr>
          <p:cNvPr id="62" name="Slide Subtitle"/>
          <p:cNvSpPr txBox="1">
            <a:spLocks noGrp="1"/>
          </p:cNvSpPr>
          <p:nvPr>
            <p:ph type="body" sz="quarter" idx="22" hasCustomPrompt="1"/>
          </p:nvPr>
        </p:nvSpPr>
        <p:spPr>
          <a:xfrm>
            <a:off x="1219200" y="2387600"/>
            <a:ext cx="9757569" cy="832612"/>
          </a:xfrm>
          <a:prstGeom prst="rect">
            <a:avLst/>
          </a:prstGeom>
        </p:spPr>
        <p:txBody>
          <a:bodyP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stStyle>
          <a:p>
            <a:r>
              <a:t>Slide Subtitle</a:t>
            </a:r>
          </a:p>
        </p:txBody>
      </p:sp>
      <p:sp>
        <p:nvSpPr>
          <p:cNvPr id="63" name="Body Level One…"/>
          <p:cNvSpPr txBox="1">
            <a:spLocks noGrp="1"/>
          </p:cNvSpPr>
          <p:nvPr>
            <p:ph type="body" sz="half" idx="1" hasCustomPrompt="1"/>
          </p:nvPr>
        </p:nvSpPr>
        <p:spPr>
          <a:xfrm>
            <a:off x="1219200" y="4023221"/>
            <a:ext cx="9757569" cy="8384679"/>
          </a:xfrm>
          <a:prstGeom prst="rect">
            <a:avLst/>
          </a:prstGeom>
        </p:spPr>
        <p:txBody>
          <a:bodyPr/>
          <a:lstStyle/>
          <a:p>
            <a:r>
              <a:t>Slide bullet text</a:t>
            </a:r>
          </a:p>
          <a:p>
            <a:pPr lvl="1"/>
            <a:endParaRPr/>
          </a:p>
          <a:p>
            <a:pPr lvl="2"/>
            <a:endParaRPr/>
          </a:p>
          <a:p>
            <a:pPr lvl="3"/>
            <a:endParaRPr/>
          </a:p>
          <a:p>
            <a:pPr lvl="4"/>
            <a:endParaRPr/>
          </a:p>
        </p:txBody>
      </p:sp>
      <p:sp>
        <p:nvSpPr>
          <p:cNvPr id="64" name="Slide Number"/>
          <p:cNvSpPr txBox="1">
            <a:spLocks noGrp="1"/>
          </p:cNvSpPr>
          <p:nvPr>
            <p:ph type="sldNum" sz="quarter" idx="2"/>
          </p:nvPr>
        </p:nvSpPr>
        <p:spPr>
          <a:xfrm>
            <a:off x="1200403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71" name="Slide Title"/>
          <p:cNvSpPr txBox="1">
            <a:spLocks noGrp="1"/>
          </p:cNvSpPr>
          <p:nvPr>
            <p:ph type="title" hasCustomPrompt="1"/>
          </p:nvPr>
        </p:nvSpPr>
        <p:spPr>
          <a:xfrm>
            <a:off x="1219200" y="774700"/>
            <a:ext cx="9753600" cy="1600200"/>
          </a:xfrm>
          <a:prstGeom prst="rect">
            <a:avLst/>
          </a:prstGeom>
        </p:spPr>
        <p:txBody>
          <a:bodyPr/>
          <a:lstStyle/>
          <a:p>
            <a:r>
              <a:t>Slide Title</a:t>
            </a:r>
          </a:p>
        </p:txBody>
      </p:sp>
      <p:sp>
        <p:nvSpPr>
          <p:cNvPr id="72" name="Slide Subtitle"/>
          <p:cNvSpPr txBox="1">
            <a:spLocks noGrp="1"/>
          </p:cNvSpPr>
          <p:nvPr>
            <p:ph type="body" sz="quarter" idx="21" hasCustomPrompt="1"/>
          </p:nvPr>
        </p:nvSpPr>
        <p:spPr>
          <a:xfrm>
            <a:off x="1219200" y="2387600"/>
            <a:ext cx="9757569" cy="832612"/>
          </a:xfrm>
          <a:prstGeom prst="rect">
            <a:avLst/>
          </a:prstGeom>
        </p:spPr>
        <p:txBody>
          <a:bodyP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stStyle>
          <a:p>
            <a:r>
              <a:t>Slide Subtitle</a:t>
            </a:r>
          </a:p>
        </p:txBody>
      </p:sp>
      <p:sp>
        <p:nvSpPr>
          <p:cNvPr id="73" name="Body Level One…"/>
          <p:cNvSpPr txBox="1">
            <a:spLocks noGrp="1"/>
          </p:cNvSpPr>
          <p:nvPr>
            <p:ph type="body" sz="half" idx="1" hasCustomPrompt="1"/>
          </p:nvPr>
        </p:nvSpPr>
        <p:spPr>
          <a:xfrm>
            <a:off x="1219200" y="4023221"/>
            <a:ext cx="9757569" cy="8384679"/>
          </a:xfrm>
          <a:prstGeom prst="rect">
            <a:avLst/>
          </a:prstGeom>
        </p:spPr>
        <p:txBody>
          <a:bodyPr/>
          <a:lstStyle/>
          <a:p>
            <a:r>
              <a:t>Slide bullet text</a:t>
            </a:r>
          </a:p>
          <a:p>
            <a:pPr lvl="1"/>
            <a:endParaRPr/>
          </a:p>
          <a:p>
            <a:pPr lvl="2"/>
            <a:endParaRPr/>
          </a:p>
          <a:p>
            <a:pPr lvl="3"/>
            <a:endParaRPr/>
          </a:p>
          <a:p>
            <a:pPr lvl="4"/>
            <a:endParaRPr/>
          </a:p>
        </p:txBody>
      </p:sp>
      <p:sp>
        <p:nvSpPr>
          <p:cNvPr id="74" name="Slide Number"/>
          <p:cNvSpPr txBox="1">
            <a:spLocks noGrp="1"/>
          </p:cNvSpPr>
          <p:nvPr>
            <p:ph type="sldNum" sz="quarter" idx="2"/>
          </p:nvPr>
        </p:nvSpPr>
        <p:spPr>
          <a:xfrm>
            <a:off x="1200403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81" name="Slide Title"/>
          <p:cNvSpPr txBox="1">
            <a:spLocks noGrp="1"/>
          </p:cNvSpPr>
          <p:nvPr>
            <p:ph type="title" hasCustomPrompt="1"/>
          </p:nvPr>
        </p:nvSpPr>
        <p:spPr>
          <a:xfrm>
            <a:off x="1219200" y="774700"/>
            <a:ext cx="9753600" cy="1600200"/>
          </a:xfrm>
          <a:prstGeom prst="rect">
            <a:avLst/>
          </a:prstGeom>
        </p:spPr>
        <p:txBody>
          <a:bodyPr/>
          <a:lstStyle/>
          <a:p>
            <a:r>
              <a:t>Slide Title</a:t>
            </a:r>
          </a:p>
        </p:txBody>
      </p:sp>
      <p:sp>
        <p:nvSpPr>
          <p:cNvPr id="82" name="Slide Subtitle"/>
          <p:cNvSpPr txBox="1">
            <a:spLocks noGrp="1"/>
          </p:cNvSpPr>
          <p:nvPr>
            <p:ph type="body" sz="quarter" idx="21" hasCustomPrompt="1"/>
          </p:nvPr>
        </p:nvSpPr>
        <p:spPr>
          <a:xfrm>
            <a:off x="1219200" y="2387600"/>
            <a:ext cx="9757569" cy="832612"/>
          </a:xfrm>
          <a:prstGeom prst="rect">
            <a:avLst/>
          </a:prstGeom>
        </p:spPr>
        <p:txBody>
          <a:bodyP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stStyle>
          <a:p>
            <a:r>
              <a:t>Slide Subtitle</a:t>
            </a:r>
          </a:p>
        </p:txBody>
      </p:sp>
      <p:sp>
        <p:nvSpPr>
          <p:cNvPr id="83" name="Body Level One…"/>
          <p:cNvSpPr txBox="1">
            <a:spLocks noGrp="1"/>
          </p:cNvSpPr>
          <p:nvPr>
            <p:ph type="body" sz="half" idx="1" hasCustomPrompt="1"/>
          </p:nvPr>
        </p:nvSpPr>
        <p:spPr>
          <a:xfrm>
            <a:off x="1219200" y="4023221"/>
            <a:ext cx="9757569" cy="8384679"/>
          </a:xfrm>
          <a:prstGeom prst="rect">
            <a:avLst/>
          </a:prstGeom>
        </p:spPr>
        <p:txBody>
          <a:bodyPr/>
          <a:lstStyle/>
          <a:p>
            <a:r>
              <a:t>Slide bullet text</a:t>
            </a:r>
          </a:p>
          <a:p>
            <a:pPr lvl="1"/>
            <a:endParaRPr/>
          </a:p>
          <a:p>
            <a:pPr lvl="2"/>
            <a:endParaRPr/>
          </a:p>
          <a:p>
            <a:pPr lvl="3"/>
            <a:endParaRPr/>
          </a:p>
          <a:p>
            <a:pPr lvl="4"/>
            <a:endParaRPr/>
          </a:p>
        </p:txBody>
      </p:sp>
      <p:sp>
        <p:nvSpPr>
          <p:cNvPr id="84" name="Slide Number"/>
          <p:cNvSpPr txBox="1">
            <a:spLocks noGrp="1"/>
          </p:cNvSpPr>
          <p:nvPr>
            <p:ph type="sldNum" sz="quarter" idx="2"/>
          </p:nvPr>
        </p:nvSpPr>
        <p:spPr>
          <a:xfrm>
            <a:off x="1200403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91" name="Section Title"/>
          <p:cNvSpPr txBox="1">
            <a:spLocks noGrp="1"/>
          </p:cNvSpPr>
          <p:nvPr>
            <p:ph type="title" hasCustomPrompt="1"/>
          </p:nvPr>
        </p:nvSpPr>
        <p:spPr>
          <a:xfrm>
            <a:off x="1219200" y="3242270"/>
            <a:ext cx="21945600" cy="6604001"/>
          </a:xfrm>
          <a:prstGeom prst="rect">
            <a:avLst/>
          </a:prstGeom>
        </p:spPr>
        <p:txBody>
          <a:bodyPr anchor="ctr"/>
          <a:lstStyle>
            <a:lvl1pPr>
              <a:defRPr sz="12800" spc="0"/>
            </a:lvl1pPr>
          </a:lstStyle>
          <a:p>
            <a:r>
              <a:t>Section Title</a:t>
            </a:r>
          </a:p>
        </p:txBody>
      </p:sp>
      <p:sp>
        <p:nvSpPr>
          <p:cNvPr id="92"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19200" y="774700"/>
            <a:ext cx="21945600" cy="1727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19200" y="4013200"/>
            <a:ext cx="21948577" cy="8483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1997689" y="12700000"/>
            <a:ext cx="388621" cy="429261"/>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2000">
                <a:solidFill>
                  <a:srgbClr val="5E5E5E"/>
                </a:solidFill>
                <a:latin typeface="Graphik"/>
                <a:ea typeface="Graphik"/>
                <a:cs typeface="Graphik"/>
                <a:sym typeface="Graphik"/>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1pPr>
      <a:lvl2pPr marL="0" marR="0" indent="4572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2pPr>
      <a:lvl3pPr marL="0" marR="0" indent="9144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3pPr>
      <a:lvl4pPr marL="0" marR="0" indent="13716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4pPr>
      <a:lvl5pPr marL="0" marR="0" indent="18288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5pPr>
      <a:lvl6pPr marL="0" marR="0" indent="22860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6pPr>
      <a:lvl7pPr marL="0" marR="0" indent="27432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7pPr>
      <a:lvl8pPr marL="0" marR="0" indent="32004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8pPr>
      <a:lvl9pPr marL="0" marR="0" indent="36576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9pPr>
    </p:titleStyle>
    <p:bodyStyle>
      <a:lvl1pPr marL="5461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1pPr>
      <a:lvl2pPr marL="10922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2pPr>
      <a:lvl3pPr marL="16383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3pPr>
      <a:lvl4pPr marL="21844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4pPr>
      <a:lvl5pPr marL="27305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5pPr>
      <a:lvl6pPr marL="32766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6pPr>
      <a:lvl7pPr marL="38227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7pPr>
      <a:lvl8pPr marL="43688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8pPr>
      <a:lvl9pPr marL="49149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9pPr>
    </p:bodyStyle>
    <p:otherStyle>
      <a:lvl1pPr marL="0" marR="0" indent="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1pPr>
      <a:lvl2pPr marL="0" marR="0" indent="4572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2pPr>
      <a:lvl3pPr marL="0" marR="0" indent="9144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3pPr>
      <a:lvl4pPr marL="0" marR="0" indent="13716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4pPr>
      <a:lvl5pPr marL="0" marR="0" indent="18288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5pPr>
      <a:lvl6pPr marL="0" marR="0" indent="22860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6pPr>
      <a:lvl7pPr marL="0" marR="0" indent="27432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7pPr>
      <a:lvl8pPr marL="0" marR="0" indent="32004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8pPr>
      <a:lvl9pPr marL="0" marR="0" indent="36576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7.xml"/><Relationship Id="rId5" Type="http://schemas.openxmlformats.org/officeDocument/2006/relationships/hyperlink" Target="https://sites.google.com/view/elizaarchaeology/try-eliza" TargetMode="External"/><Relationship Id="rId4" Type="http://schemas.openxmlformats.org/officeDocument/2006/relationships/hyperlink" Target="https://web.njit.edu/~ronkowit/eliza.html"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www.geraldartner.at/files/PD0R.mp4" TargetMode="External"/><Relationship Id="rId7" Type="http://schemas.openxmlformats.org/officeDocument/2006/relationships/hyperlink" Target="https://www.kvasha.us/product/morse-decoder-ai/" TargetMode="External"/><Relationship Id="rId2" Type="http://schemas.openxmlformats.org/officeDocument/2006/relationships/hyperlink" Target="https://www.geraldartner.at/files/GX3WTP.mp4" TargetMode="External"/><Relationship Id="rId1" Type="http://schemas.openxmlformats.org/officeDocument/2006/relationships/slideLayout" Target="../slideLayouts/slideLayout17.xml"/><Relationship Id="rId6" Type="http://schemas.openxmlformats.org/officeDocument/2006/relationships/hyperlink" Target="https://www.youtube.com/watch?v=YxIc5AIUVL4" TargetMode="External"/><Relationship Id="rId5" Type="http://schemas.openxmlformats.org/officeDocument/2006/relationships/hyperlink" Target="http://www.apple.com" TargetMode="External"/><Relationship Id="rId4" Type="http://schemas.openxmlformats.org/officeDocument/2006/relationships/hyperlink" Target="https://www.geraldartner.at/files/G1ZHD.mp4"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jpeg"/><Relationship Id="rId18" Type="http://schemas.openxmlformats.org/officeDocument/2006/relationships/image" Target="../media/image45.jpeg"/><Relationship Id="rId3" Type="http://schemas.openxmlformats.org/officeDocument/2006/relationships/image" Target="../media/image30.jpe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jpeg"/><Relationship Id="rId2" Type="http://schemas.openxmlformats.org/officeDocument/2006/relationships/image" Target="../media/image29.jpeg"/><Relationship Id="rId16" Type="http://schemas.openxmlformats.org/officeDocument/2006/relationships/image" Target="../media/image43.png"/><Relationship Id="rId20" Type="http://schemas.openxmlformats.org/officeDocument/2006/relationships/image" Target="../media/image47.jpeg"/><Relationship Id="rId1" Type="http://schemas.openxmlformats.org/officeDocument/2006/relationships/slideLayout" Target="../slideLayouts/slideLayout4.xml"/><Relationship Id="rId6" Type="http://schemas.openxmlformats.org/officeDocument/2006/relationships/image" Target="../media/image33.png"/><Relationship Id="rId11" Type="http://schemas.openxmlformats.org/officeDocument/2006/relationships/image" Target="../media/image38.jpeg"/><Relationship Id="rId5" Type="http://schemas.openxmlformats.org/officeDocument/2006/relationships/image" Target="../media/image32.jpeg"/><Relationship Id="rId15" Type="http://schemas.openxmlformats.org/officeDocument/2006/relationships/image" Target="../media/image42.png"/><Relationship Id="rId10" Type="http://schemas.openxmlformats.org/officeDocument/2006/relationships/image" Target="../media/image37.jpeg"/><Relationship Id="rId19" Type="http://schemas.openxmlformats.org/officeDocument/2006/relationships/image" Target="../media/image46.jpeg"/><Relationship Id="rId4" Type="http://schemas.openxmlformats.org/officeDocument/2006/relationships/image" Target="../media/image31.jpeg"/><Relationship Id="rId9" Type="http://schemas.openxmlformats.org/officeDocument/2006/relationships/image" Target="../media/image36.png"/><Relationship Id="rId14" Type="http://schemas.openxmlformats.org/officeDocument/2006/relationships/image" Target="../media/image41.jpe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image" Target="../media/image48.jpeg"/><Relationship Id="rId1" Type="http://schemas.openxmlformats.org/officeDocument/2006/relationships/slideLayout" Target="../slideLayouts/slideLayout4.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theresanaiforthat.com/"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D6A9D1-68ED-0B97-97D6-1B669A09C752}"/>
              </a:ext>
            </a:extLst>
          </p:cNvPr>
          <p:cNvPicPr>
            <a:picLocks noChangeAspect="1"/>
          </p:cNvPicPr>
          <p:nvPr/>
        </p:nvPicPr>
        <p:blipFill>
          <a:blip r:embed="rId2"/>
          <a:stretch>
            <a:fillRect/>
          </a:stretch>
        </p:blipFill>
        <p:spPr>
          <a:xfrm>
            <a:off x="0" y="-792479"/>
            <a:ext cx="24384000" cy="15300958"/>
          </a:xfrm>
          <a:prstGeom prst="rect">
            <a:avLst/>
          </a:prstGeom>
          <a:noFill/>
        </p:spPr>
      </p:pic>
      <p:sp>
        <p:nvSpPr>
          <p:cNvPr id="179" name="Title 2">
            <a:extLst>
              <a:ext uri="{FF2B5EF4-FFF2-40B4-BE49-F238E27FC236}">
                <a16:creationId xmlns:a16="http://schemas.microsoft.com/office/drawing/2014/main" id="{C74B4346-3417-01D6-6670-D57C2A5F27E5}"/>
              </a:ext>
            </a:extLst>
          </p:cNvPr>
          <p:cNvSpPr>
            <a:spLocks noGrp="1"/>
          </p:cNvSpPr>
          <p:nvPr>
            <p:ph type="title"/>
          </p:nvPr>
        </p:nvSpPr>
        <p:spPr>
          <a:xfrm>
            <a:off x="1219200" y="3543300"/>
            <a:ext cx="21945600" cy="4267200"/>
          </a:xfrm>
        </p:spPr>
        <p:txBody>
          <a:bodyPr>
            <a:normAutofit fontScale="90000"/>
          </a:bodyPr>
          <a:lstStyle/>
          <a:p>
            <a:r>
              <a:rPr lang="en-US" b="1" dirty="0">
                <a:solidFill>
                  <a:schemeClr val="accent3">
                    <a:lumMod val="60000"/>
                    <a:lumOff val="40000"/>
                  </a:schemeClr>
                </a:solidFill>
              </a:rPr>
              <a:t>Artificial Intelligence for </a:t>
            </a:r>
            <a:br>
              <a:rPr lang="en-US" dirty="0">
                <a:solidFill>
                  <a:schemeClr val="accent3">
                    <a:lumMod val="60000"/>
                    <a:lumOff val="40000"/>
                  </a:schemeClr>
                </a:solidFill>
              </a:rPr>
            </a:br>
            <a:r>
              <a:rPr lang="en-US" b="1" dirty="0">
                <a:solidFill>
                  <a:schemeClr val="accent3">
                    <a:lumMod val="60000"/>
                    <a:lumOff val="40000"/>
                  </a:schemeClr>
                </a:solidFill>
              </a:rPr>
              <a:t>Ham Radio Operators</a:t>
            </a:r>
            <a:br>
              <a:rPr lang="en-US" dirty="0"/>
            </a:br>
            <a:endParaRPr lang="en-US" dirty="0"/>
          </a:p>
        </p:txBody>
      </p:sp>
      <p:sp>
        <p:nvSpPr>
          <p:cNvPr id="181" name="Text Placeholder 3">
            <a:extLst>
              <a:ext uri="{FF2B5EF4-FFF2-40B4-BE49-F238E27FC236}">
                <a16:creationId xmlns:a16="http://schemas.microsoft.com/office/drawing/2014/main" id="{F00F5989-08A8-57BE-95EF-25BF6A56950C}"/>
              </a:ext>
            </a:extLst>
          </p:cNvPr>
          <p:cNvSpPr>
            <a:spLocks noGrp="1"/>
          </p:cNvSpPr>
          <p:nvPr>
            <p:ph type="body" sz="quarter" idx="1"/>
          </p:nvPr>
        </p:nvSpPr>
        <p:spPr>
          <a:xfrm>
            <a:off x="1219200" y="7569200"/>
            <a:ext cx="21945600" cy="2252112"/>
          </a:xfrm>
        </p:spPr>
        <p:txBody>
          <a:bodyPr/>
          <a:lstStyle/>
          <a:p>
            <a:r>
              <a:rPr lang="en-US" b="1" dirty="0">
                <a:solidFill>
                  <a:schemeClr val="accent3">
                    <a:lumMod val="60000"/>
                    <a:lumOff val="40000"/>
                  </a:schemeClr>
                </a:solidFill>
              </a:rPr>
              <a:t>An exploration of benefits and opportunities</a:t>
            </a:r>
            <a:endParaRPr lang="en-US" dirty="0">
              <a:solidFill>
                <a:schemeClr val="accent3">
                  <a:lumMod val="60000"/>
                  <a:lumOff val="40000"/>
                </a:schemeClr>
              </a:solidFill>
            </a:endParaRPr>
          </a:p>
          <a:p>
            <a:r>
              <a:rPr lang="en-US" b="1" dirty="0">
                <a:solidFill>
                  <a:schemeClr val="accent3">
                    <a:lumMod val="60000"/>
                    <a:lumOff val="40000"/>
                  </a:schemeClr>
                </a:solidFill>
              </a:rPr>
              <a:t>July 2025 Update</a:t>
            </a:r>
            <a:endParaRPr lang="en-US" dirty="0">
              <a:solidFill>
                <a:schemeClr val="accent3">
                  <a:lumMod val="60000"/>
                  <a:lumOff val="40000"/>
                </a:schemeClr>
              </a:solidFill>
            </a:endParaRPr>
          </a:p>
          <a:p>
            <a:endParaRPr lang="en-US" dirty="0"/>
          </a:p>
        </p:txBody>
      </p:sp>
      <p:sp>
        <p:nvSpPr>
          <p:cNvPr id="183" name="Text Placeholder 4">
            <a:extLst>
              <a:ext uri="{FF2B5EF4-FFF2-40B4-BE49-F238E27FC236}">
                <a16:creationId xmlns:a16="http://schemas.microsoft.com/office/drawing/2014/main" id="{2E557AC2-936F-B944-0184-1C50B3AAE4A4}"/>
              </a:ext>
            </a:extLst>
          </p:cNvPr>
          <p:cNvSpPr>
            <a:spLocks noGrp="1"/>
          </p:cNvSpPr>
          <p:nvPr>
            <p:ph type="body" sz="quarter" idx="22"/>
          </p:nvPr>
        </p:nvSpPr>
        <p:spPr>
          <a:xfrm>
            <a:off x="1219200" y="11988800"/>
            <a:ext cx="21945602" cy="605791"/>
          </a:xfrm>
        </p:spPr>
        <p:txBody>
          <a:bodyPr/>
          <a:lstStyle/>
          <a:p>
            <a:r>
              <a:rPr lang="en-US" dirty="0">
                <a:solidFill>
                  <a:schemeClr val="accent3">
                    <a:lumMod val="60000"/>
                    <a:lumOff val="40000"/>
                  </a:schemeClr>
                </a:solidFill>
              </a:rPr>
              <a:t>Alan </a:t>
            </a:r>
            <a:r>
              <a:rPr lang="en-US" dirty="0" err="1">
                <a:solidFill>
                  <a:schemeClr val="accent3">
                    <a:lumMod val="60000"/>
                    <a:lumOff val="40000"/>
                  </a:schemeClr>
                </a:solidFill>
              </a:rPr>
              <a:t>Skerker</a:t>
            </a:r>
            <a:r>
              <a:rPr lang="en-US" dirty="0">
                <a:solidFill>
                  <a:schemeClr val="accent3">
                    <a:lumMod val="60000"/>
                    <a:lumOff val="40000"/>
                  </a:schemeClr>
                </a:solidFill>
              </a:rPr>
              <a:t> KC4ZA</a:t>
            </a:r>
          </a:p>
          <a:p>
            <a:endParaRPr lang="en-US" dirty="0"/>
          </a:p>
        </p:txBody>
      </p:sp>
      <p:sp>
        <p:nvSpPr>
          <p:cNvPr id="172" name="Text"/>
          <p:cNvSpPr txBox="1"/>
          <p:nvPr/>
        </p:nvSpPr>
        <p:spPr>
          <a:xfrm>
            <a:off x="6398299" y="2409297"/>
            <a:ext cx="127001"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0"/>
              </a:spcBef>
              <a:defRPr sz="1600">
                <a:solidFill>
                  <a:srgbClr val="2C8BEB"/>
                </a:solidFill>
                <a:latin typeface="Helvetica"/>
                <a:ea typeface="Helvetica"/>
                <a:cs typeface="Helvetica"/>
                <a:sym typeface="Helvetica"/>
              </a:defRPr>
            </a:pPr>
            <a:endParaRPr/>
          </a:p>
        </p:txBody>
      </p:sp>
      <p:sp>
        <p:nvSpPr>
          <p:cNvPr id="174" name="Artificial Intelligence for…"/>
          <p:cNvSpPr txBox="1">
            <a:spLocks noGrp="1"/>
          </p:cNvSpPr>
          <p:nvPr>
            <p:ph type="ctrTitle" idx="4294967295"/>
          </p:nvPr>
        </p:nvSpPr>
        <p:spPr>
          <a:xfrm>
            <a:off x="30740173" y="-1158915"/>
            <a:ext cx="21945601" cy="4267201"/>
          </a:xfrm>
          <a:prstGeom prst="rect">
            <a:avLst/>
          </a:prstGeom>
          <a:effectLst>
            <a:outerShdw blurRad="63500" dist="25400" dir="5400000" rotWithShape="0">
              <a:srgbClr val="000000">
                <a:alpha val="50000"/>
              </a:srgbClr>
            </a:outerShdw>
          </a:effectLst>
        </p:spPr>
        <p:txBody>
          <a:bodyPr/>
          <a:lstStyle/>
          <a:p>
            <a:pPr>
              <a:defRPr sz="8500" spc="-85">
                <a:solidFill>
                  <a:schemeClr val="accent3">
                    <a:hueOff val="571091"/>
                    <a:satOff val="15926"/>
                    <a:lumOff val="22314"/>
                  </a:schemeClr>
                </a:solidFill>
              </a:defRPr>
            </a:pPr>
            <a:r>
              <a:rPr lang="en-US" sz="8500" dirty="0"/>
              <a:t>Artificial Intelligence for </a:t>
            </a:r>
          </a:p>
          <a:p>
            <a:pPr>
              <a:defRPr sz="8500" spc="-85">
                <a:solidFill>
                  <a:schemeClr val="accent3">
                    <a:hueOff val="571091"/>
                    <a:satOff val="15926"/>
                    <a:lumOff val="22314"/>
                  </a:schemeClr>
                </a:solidFill>
              </a:defRPr>
            </a:pPr>
            <a:r>
              <a:rPr lang="en-US" sz="8500" dirty="0"/>
              <a:t>Ham Radio Operators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90.jpeg" descr="90.jpeg"/>
          <p:cNvPicPr>
            <a:picLocks noChangeAspect="1"/>
          </p:cNvPicPr>
          <p:nvPr/>
        </p:nvPicPr>
        <p:blipFill>
          <a:blip r:embed="rId2"/>
          <a:stretch>
            <a:fillRect/>
          </a:stretch>
        </p:blipFill>
        <p:spPr>
          <a:xfrm>
            <a:off x="16179389" y="2997382"/>
            <a:ext cx="6985411" cy="8795267"/>
          </a:xfrm>
          <a:prstGeom prst="rect">
            <a:avLst/>
          </a:prstGeom>
          <a:ln w="12700">
            <a:miter lim="400000"/>
          </a:ln>
        </p:spPr>
      </p:pic>
      <p:sp>
        <p:nvSpPr>
          <p:cNvPr id="224" name="ELIZA the First Chatbot"/>
          <p:cNvSpPr txBox="1">
            <a:spLocks noGrp="1"/>
          </p:cNvSpPr>
          <p:nvPr>
            <p:ph type="title" idx="4294967295"/>
          </p:nvPr>
        </p:nvSpPr>
        <p:spPr>
          <a:prstGeom prst="rect">
            <a:avLst/>
          </a:prstGeom>
        </p:spPr>
        <p:txBody>
          <a:bodyPr/>
          <a:lstStyle/>
          <a:p>
            <a:r>
              <a:t>ELIZA the First Chatbot</a:t>
            </a:r>
          </a:p>
        </p:txBody>
      </p:sp>
      <p:sp>
        <p:nvSpPr>
          <p:cNvPr id="225" name="Not an LLM in the modern sense, but a precursor that demonstrated computer processing of natural language.…"/>
          <p:cNvSpPr txBox="1"/>
          <p:nvPr/>
        </p:nvSpPr>
        <p:spPr>
          <a:xfrm>
            <a:off x="7966390" y="3591390"/>
            <a:ext cx="7827713" cy="91943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spcBef>
                <a:spcPts val="1200"/>
              </a:spcBef>
              <a:defRPr sz="3200"/>
            </a:pPr>
            <a:r>
              <a:rPr sz="3600" dirty="0">
                <a:latin typeface="Times New Roman" panose="02020603050405020304" pitchFamily="18" charset="0"/>
                <a:cs typeface="Times New Roman" panose="02020603050405020304" pitchFamily="18" charset="0"/>
              </a:rPr>
              <a:t>Not an LLM in the modern sense, but a precursor that demonstrated computer processing of natural language.</a:t>
            </a:r>
            <a:endParaRPr lang="en-US" sz="3600" dirty="0">
              <a:latin typeface="Times New Roman" panose="02020603050405020304" pitchFamily="18" charset="0"/>
              <a:cs typeface="Times New Roman" panose="02020603050405020304" pitchFamily="18" charset="0"/>
            </a:endParaRPr>
          </a:p>
          <a:p>
            <a:pPr>
              <a:spcBef>
                <a:spcPts val="1200"/>
              </a:spcBef>
              <a:defRPr sz="3200"/>
            </a:pPr>
            <a:endParaRPr sz="3600" dirty="0">
              <a:latin typeface="Times New Roman" panose="02020603050405020304" pitchFamily="18" charset="0"/>
              <a:cs typeface="Times New Roman" panose="02020603050405020304" pitchFamily="18" charset="0"/>
            </a:endParaRPr>
          </a:p>
          <a:p>
            <a:pPr>
              <a:spcBef>
                <a:spcPts val="1200"/>
              </a:spcBef>
              <a:defRPr sz="3200"/>
            </a:pPr>
            <a:r>
              <a:rPr sz="3600" dirty="0">
                <a:latin typeface="Times New Roman" panose="02020603050405020304" pitchFamily="18" charset="0"/>
                <a:cs typeface="Times New Roman" panose="02020603050405020304" pitchFamily="18" charset="0"/>
              </a:rPr>
              <a:t>Was the first AI </a:t>
            </a:r>
            <a:r>
              <a:rPr sz="3600" dirty="0" err="1">
                <a:latin typeface="Times New Roman" panose="02020603050405020304" pitchFamily="18" charset="0"/>
                <a:cs typeface="Times New Roman" panose="02020603050405020304" pitchFamily="18" charset="0"/>
              </a:rPr>
              <a:t>ChatBot</a:t>
            </a:r>
            <a:r>
              <a:rPr sz="3600" dirty="0">
                <a:latin typeface="Times New Roman" panose="02020603050405020304" pitchFamily="18" charset="0"/>
                <a:cs typeface="Times New Roman" panose="02020603050405020304" pitchFamily="18" charset="0"/>
              </a:rPr>
              <a:t>. Developed in 1966 by Joseph </a:t>
            </a:r>
            <a:r>
              <a:rPr sz="3600" dirty="0" err="1">
                <a:latin typeface="Times New Roman" panose="02020603050405020304" pitchFamily="18" charset="0"/>
                <a:cs typeface="Times New Roman" panose="02020603050405020304" pitchFamily="18" charset="0"/>
              </a:rPr>
              <a:t>Weizenbaum</a:t>
            </a:r>
            <a:r>
              <a:rPr sz="3600" dirty="0">
                <a:latin typeface="Times New Roman" panose="02020603050405020304" pitchFamily="18" charset="0"/>
                <a:cs typeface="Times New Roman" panose="02020603050405020304" pitchFamily="18" charset="0"/>
              </a:rPr>
              <a:t> at MIT. Named after Eliza Doolittle, the protagonist in George Bernard Shaw’s play Pygmalion and in the theatrical production, My Fair Lady by Lerner and Loewe.</a:t>
            </a:r>
            <a:endParaRPr lang="en-US" sz="3600" dirty="0">
              <a:latin typeface="Times New Roman" panose="02020603050405020304" pitchFamily="18" charset="0"/>
              <a:cs typeface="Times New Roman" panose="02020603050405020304" pitchFamily="18" charset="0"/>
            </a:endParaRPr>
          </a:p>
          <a:p>
            <a:pPr>
              <a:spcBef>
                <a:spcPts val="1200"/>
              </a:spcBef>
              <a:defRPr sz="3200"/>
            </a:pPr>
            <a:endParaRPr sz="3600" dirty="0">
              <a:latin typeface="Times New Roman" panose="02020603050405020304" pitchFamily="18" charset="0"/>
              <a:cs typeface="Times New Roman" panose="02020603050405020304" pitchFamily="18" charset="0"/>
            </a:endParaRPr>
          </a:p>
          <a:p>
            <a:pPr>
              <a:spcBef>
                <a:spcPts val="1200"/>
              </a:spcBef>
              <a:defRPr sz="3200"/>
            </a:pPr>
            <a:r>
              <a:rPr sz="3600" dirty="0">
                <a:latin typeface="Times New Roman" panose="02020603050405020304" pitchFamily="18" charset="0"/>
                <a:cs typeface="Times New Roman" panose="02020603050405020304" pitchFamily="18" charset="0"/>
              </a:rPr>
              <a:t>Most famous of the Eliza scripts, “Doctor” simulated the Rogerian school of psychotherapy (Carl Rogers); the therapist reflects the patient’s words to stimulate conversation.</a:t>
            </a:r>
          </a:p>
        </p:txBody>
      </p:sp>
      <p:sp>
        <p:nvSpPr>
          <p:cNvPr id="226" name="Julie Andrews as Eliza Doolittle, 1954"/>
          <p:cNvSpPr txBox="1"/>
          <p:nvPr/>
        </p:nvSpPr>
        <p:spPr>
          <a:xfrm>
            <a:off x="16592169" y="12010254"/>
            <a:ext cx="6159850" cy="555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400"/>
            </a:lvl1pPr>
          </a:lstStyle>
          <a:p>
            <a:r>
              <a:rPr dirty="0"/>
              <a:t>Julie Andrews as Eliza Doolittle, 1954</a:t>
            </a:r>
          </a:p>
        </p:txBody>
      </p:sp>
      <p:pic>
        <p:nvPicPr>
          <p:cNvPr id="227" name="Screenshot 2025-01-29 at 4.22.32 PM.png" descr="Screenshot 2025-01-29 at 4.22.32 PM.png"/>
          <p:cNvPicPr>
            <a:picLocks noChangeAspect="1"/>
          </p:cNvPicPr>
          <p:nvPr/>
        </p:nvPicPr>
        <p:blipFill>
          <a:blip r:embed="rId3"/>
          <a:stretch>
            <a:fillRect/>
          </a:stretch>
        </p:blipFill>
        <p:spPr>
          <a:xfrm>
            <a:off x="602941" y="3496677"/>
            <a:ext cx="6985411" cy="4547979"/>
          </a:xfrm>
          <a:prstGeom prst="rect">
            <a:avLst/>
          </a:prstGeom>
          <a:ln w="12700">
            <a:miter lim="400000"/>
          </a:ln>
        </p:spPr>
      </p:pic>
      <p:sp>
        <p:nvSpPr>
          <p:cNvPr id="228" name="Here are two versions of “Doctor” on the web that you can try:…"/>
          <p:cNvSpPr txBox="1"/>
          <p:nvPr/>
        </p:nvSpPr>
        <p:spPr>
          <a:xfrm>
            <a:off x="483730" y="8696388"/>
            <a:ext cx="6719337" cy="27135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spcBef>
                <a:spcPts val="1200"/>
              </a:spcBef>
              <a:defRPr sz="3000"/>
            </a:pPr>
            <a:r>
              <a:t>Here are two versions of “Doctor” on the web that you can try:</a:t>
            </a:r>
          </a:p>
          <a:p>
            <a:pPr>
              <a:spcBef>
                <a:spcPts val="1200"/>
              </a:spcBef>
              <a:defRPr sz="2400"/>
            </a:pPr>
            <a:r>
              <a:t> </a:t>
            </a:r>
            <a:r>
              <a:rPr u="sng">
                <a:solidFill>
                  <a:schemeClr val="accent1">
                    <a:satOff val="2969"/>
                    <a:lumOff val="-11469"/>
                  </a:schemeClr>
                </a:solidFill>
                <a:hlinkClick r:id="rId4"/>
              </a:rPr>
              <a:t>https://web.njit.edu/~ronkowit/eliza.html</a:t>
            </a:r>
            <a:r>
              <a:t> </a:t>
            </a:r>
          </a:p>
          <a:p>
            <a:pPr>
              <a:spcBef>
                <a:spcPts val="1200"/>
              </a:spcBef>
              <a:defRPr sz="2400"/>
            </a:pPr>
            <a:r>
              <a:rPr u="sng">
                <a:solidFill>
                  <a:schemeClr val="accent1">
                    <a:satOff val="2969"/>
                    <a:lumOff val="-11469"/>
                  </a:schemeClr>
                </a:solidFill>
                <a:hlinkClick r:id="rId5"/>
              </a:rPr>
              <a:t>https://sites.google.com/view/elizaarchaeology/try-eliza</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Underlying Technologies"/>
          <p:cNvSpPr txBox="1">
            <a:spLocks noGrp="1"/>
          </p:cNvSpPr>
          <p:nvPr>
            <p:ph type="title"/>
          </p:nvPr>
        </p:nvSpPr>
        <p:spPr>
          <a:prstGeom prst="rect">
            <a:avLst/>
          </a:prstGeom>
        </p:spPr>
        <p:txBody>
          <a:bodyPr/>
          <a:lstStyle>
            <a:lvl1pPr>
              <a:defRPr sz="8000" spc="-79"/>
            </a:lvl1pPr>
          </a:lstStyle>
          <a:p>
            <a:r>
              <a:t>Underlying Technologies</a:t>
            </a:r>
          </a:p>
        </p:txBody>
      </p:sp>
      <p:sp>
        <p:nvSpPr>
          <p:cNvPr id="231" name="Computer Vision…"/>
          <p:cNvSpPr txBox="1">
            <a:spLocks noGrp="1"/>
          </p:cNvSpPr>
          <p:nvPr>
            <p:ph type="body" idx="1"/>
          </p:nvPr>
        </p:nvSpPr>
        <p:spPr>
          <a:xfrm>
            <a:off x="856510" y="3057693"/>
            <a:ext cx="21446522" cy="9642083"/>
          </a:xfrm>
          <a:prstGeom prst="rect">
            <a:avLst/>
          </a:prstGeom>
        </p:spPr>
        <p:txBody>
          <a:bodyPr/>
          <a:lstStyle/>
          <a:p>
            <a:pPr>
              <a:defRPr>
                <a:latin typeface="Canela Text Bold"/>
                <a:ea typeface="Canela Text Bold"/>
                <a:cs typeface="Canela Text Bold"/>
                <a:sym typeface="Canela Text Bold"/>
              </a:defRPr>
            </a:pPr>
            <a:r>
              <a:t>Computer Vision</a:t>
            </a:r>
          </a:p>
          <a:p>
            <a:pPr lvl="1">
              <a:defRPr sz="4000"/>
            </a:pPr>
            <a:r>
              <a:t>In general computer vision extracts data through imaging sensors and interprets what it “sees” in order to accomplish some task. </a:t>
            </a:r>
          </a:p>
          <a:p>
            <a:pPr lvl="1">
              <a:defRPr sz="4000"/>
            </a:pPr>
            <a:r>
              <a:t>In the context of radio, computer vision could detect and interpret features on screen displays, track and interpret operator eye movements or gestures to initiate some tasks.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Underlying Technologies"/>
          <p:cNvSpPr txBox="1">
            <a:spLocks noGrp="1"/>
          </p:cNvSpPr>
          <p:nvPr>
            <p:ph type="title"/>
          </p:nvPr>
        </p:nvSpPr>
        <p:spPr>
          <a:prstGeom prst="rect">
            <a:avLst/>
          </a:prstGeom>
        </p:spPr>
        <p:txBody>
          <a:bodyPr/>
          <a:lstStyle>
            <a:lvl1pPr>
              <a:defRPr sz="8000" spc="-79"/>
            </a:lvl1pPr>
          </a:lstStyle>
          <a:p>
            <a:r>
              <a:t>Underlying Technologies</a:t>
            </a:r>
          </a:p>
        </p:txBody>
      </p:sp>
      <p:pic>
        <p:nvPicPr>
          <p:cNvPr id="234" name="Screenshot 2025-06-26 at 9.00.27 PM.png" descr="Screenshot 2025-06-26 at 9.00.27 PM.png"/>
          <p:cNvPicPr>
            <a:picLocks noChangeAspect="1"/>
          </p:cNvPicPr>
          <p:nvPr/>
        </p:nvPicPr>
        <p:blipFill>
          <a:blip r:embed="rId2"/>
          <a:stretch>
            <a:fillRect/>
          </a:stretch>
        </p:blipFill>
        <p:spPr>
          <a:xfrm rot="5400000">
            <a:off x="2269546" y="1745176"/>
            <a:ext cx="8491393" cy="10571613"/>
          </a:xfrm>
          <a:prstGeom prst="rect">
            <a:avLst/>
          </a:prstGeom>
          <a:ln w="12700">
            <a:miter lim="400000"/>
          </a:ln>
        </p:spPr>
      </p:pic>
      <p:sp>
        <p:nvSpPr>
          <p:cNvPr id="235" name="Frank Rosenblatt’s Perceptron Mark I (1957).  Used supervised learning to classify images; first experiment to distinguish whether a mark on a paper was on the left or right. Later experiments learned to classify letters and other simple images"/>
          <p:cNvSpPr txBox="1"/>
          <p:nvPr/>
        </p:nvSpPr>
        <p:spPr>
          <a:xfrm>
            <a:off x="2413609" y="11209183"/>
            <a:ext cx="20251109" cy="20181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1092200" lvl="1" indent="-546100">
              <a:buSzPct val="150000"/>
              <a:buChar char="•"/>
              <a:defRPr sz="3600"/>
            </a:pPr>
            <a:r>
              <a:t>Frank Rosenblatt’s Perceptron Mark I (1957).  Used supervised learning to classify images; first experiment to distinguish whether a mark on a paper was on the left or right. Later experiments learned to classify letters and other simple images</a:t>
            </a:r>
          </a:p>
        </p:txBody>
      </p:sp>
      <p:pic>
        <p:nvPicPr>
          <p:cNvPr id="236" name="Screenshot 2025-06-26 at 9.06.11 PM.png" descr="Screenshot 2025-06-26 at 9.06.11 PM.png"/>
          <p:cNvPicPr>
            <a:picLocks noChangeAspect="1"/>
          </p:cNvPicPr>
          <p:nvPr/>
        </p:nvPicPr>
        <p:blipFill>
          <a:blip r:embed="rId3"/>
          <a:stretch>
            <a:fillRect/>
          </a:stretch>
        </p:blipFill>
        <p:spPr>
          <a:xfrm>
            <a:off x="13194878" y="3121780"/>
            <a:ext cx="9771128" cy="7681705"/>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Ham Specific AI Tools are Emerging"/>
          <p:cNvSpPr txBox="1">
            <a:spLocks noGrp="1"/>
          </p:cNvSpPr>
          <p:nvPr>
            <p:ph type="title" idx="4294967295"/>
          </p:nvPr>
        </p:nvSpPr>
        <p:spPr>
          <a:xfrm>
            <a:off x="1219200" y="265936"/>
            <a:ext cx="21945600" cy="1727201"/>
          </a:xfrm>
          <a:prstGeom prst="rect">
            <a:avLst/>
          </a:prstGeom>
        </p:spPr>
        <p:txBody>
          <a:bodyPr/>
          <a:lstStyle/>
          <a:p>
            <a:r>
              <a:t>Ham Specific AI Tools are Emerging </a:t>
            </a:r>
          </a:p>
        </p:txBody>
      </p:sp>
      <p:sp>
        <p:nvSpPr>
          <p:cNvPr id="239" name="Gerald Artner, OE1GAQ experimented with AI automated contest exchanges (with AI generated requests for repeats as needed) during the Feb 1, 2025 EU DX ssb contest. The experiment succeeded in establishing a proof of concept but some QSOs did require Gera"/>
          <p:cNvSpPr txBox="1"/>
          <p:nvPr/>
        </p:nvSpPr>
        <p:spPr>
          <a:xfrm>
            <a:off x="1141915" y="2269857"/>
            <a:ext cx="21595673" cy="2096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359929" indent="-359929">
              <a:spcBef>
                <a:spcPts val="1200"/>
              </a:spcBef>
              <a:buSzPct val="150000"/>
              <a:buChar char="•"/>
              <a:defRPr sz="3600"/>
            </a:lvl1pPr>
          </a:lstStyle>
          <a:p>
            <a:r>
              <a:rPr dirty="0"/>
              <a:t>Gerald Artner, OE1GAQ experimented with AI automated contest exchanges (with AI generated requests for repeats as needed) during the Feb 1, </a:t>
            </a:r>
            <a:r>
              <a:rPr lang="en-US" dirty="0"/>
              <a:t>2025</a:t>
            </a:r>
            <a:r>
              <a:rPr dirty="0"/>
              <a:t> EU DX </a:t>
            </a:r>
            <a:r>
              <a:rPr dirty="0" err="1"/>
              <a:t>ssb</a:t>
            </a:r>
            <a:r>
              <a:rPr dirty="0"/>
              <a:t> contest. The experiment succeeded in establishing a proof of concept but some QSOs did require Gerald’s manual intervention and was more useful in the contest run mode than search and pounce. </a:t>
            </a:r>
          </a:p>
        </p:txBody>
      </p:sp>
      <p:sp>
        <p:nvSpPr>
          <p:cNvPr id="240" name=":"/>
          <p:cNvSpPr txBox="1"/>
          <p:nvPr/>
        </p:nvSpPr>
        <p:spPr>
          <a:xfrm>
            <a:off x="19933998" y="22074756"/>
            <a:ext cx="257354" cy="9342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lvl1pPr>
          </a:lstStyle>
          <a:p>
            <a:r>
              <a:t>:</a:t>
            </a:r>
          </a:p>
        </p:txBody>
      </p:sp>
      <p:sp>
        <p:nvSpPr>
          <p:cNvPr id="241" name="RM Noise, a Windows client application that dramatically reduces noise while in QSO. The app communicates in real time (delay on order of .3 ms) to the RM Noise project server to remove noise."/>
          <p:cNvSpPr txBox="1"/>
          <p:nvPr/>
        </p:nvSpPr>
        <p:spPr>
          <a:xfrm>
            <a:off x="1141915" y="7941181"/>
            <a:ext cx="21595673" cy="14005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359929" indent="-359929">
              <a:spcBef>
                <a:spcPts val="1200"/>
              </a:spcBef>
              <a:buSzPct val="150000"/>
              <a:buChar char="•"/>
              <a:defRPr sz="3600"/>
            </a:lvl1pPr>
          </a:lstStyle>
          <a:p>
            <a:r>
              <a:t>RM Noise, a Windows client application that dramatically reduces noise while in QSO. The app communicates in real time (delay on order of .3 ms) to the RM Noise project server to remove noise.</a:t>
            </a:r>
          </a:p>
        </p:txBody>
      </p:sp>
      <p:sp>
        <p:nvSpPr>
          <p:cNvPr id="242" name="https://www.geraldartner.at/files/GX3WTP.mp4"/>
          <p:cNvSpPr txBox="1"/>
          <p:nvPr/>
        </p:nvSpPr>
        <p:spPr>
          <a:xfrm>
            <a:off x="5043615" y="4683397"/>
            <a:ext cx="12110619" cy="9342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u="sng">
                <a:hlinkClick r:id="rId2"/>
              </a:defRPr>
            </a:lvl1pPr>
          </a:lstStyle>
          <a:p>
            <a:pPr>
              <a:defRPr u="none"/>
            </a:pPr>
            <a:r>
              <a:rPr u="sng">
                <a:hlinkClick r:id="rId2"/>
              </a:rPr>
              <a:t>https://www.geraldartner.at/files/GX3WTP.mp4</a:t>
            </a:r>
          </a:p>
        </p:txBody>
      </p:sp>
      <p:sp>
        <p:nvSpPr>
          <p:cNvPr id="243" name="https://www.geraldartner.at/files/PD0R.mp4"/>
          <p:cNvSpPr txBox="1"/>
          <p:nvPr/>
        </p:nvSpPr>
        <p:spPr>
          <a:xfrm>
            <a:off x="5034105" y="5821624"/>
            <a:ext cx="11206481" cy="9342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u="sng">
                <a:hlinkClick r:id="rId3"/>
              </a:defRPr>
            </a:lvl1pPr>
          </a:lstStyle>
          <a:p>
            <a:pPr>
              <a:defRPr u="none"/>
            </a:pPr>
            <a:r>
              <a:rPr u="sng">
                <a:hlinkClick r:id="rId3"/>
              </a:rPr>
              <a:t>https://www.geraldartner.at/files/PD0R.mp4</a:t>
            </a:r>
          </a:p>
        </p:txBody>
      </p:sp>
      <p:sp>
        <p:nvSpPr>
          <p:cNvPr id="244" name="https://www.geraldartner.at/files/G1ZHD.mp4"/>
          <p:cNvSpPr txBox="1"/>
          <p:nvPr/>
        </p:nvSpPr>
        <p:spPr>
          <a:xfrm>
            <a:off x="5058724" y="6962739"/>
            <a:ext cx="11535614" cy="9342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u="sng">
                <a:hlinkClick r:id="rId4"/>
              </a:defRPr>
            </a:lvl1pPr>
          </a:lstStyle>
          <a:p>
            <a:pPr>
              <a:defRPr u="none"/>
            </a:pPr>
            <a:r>
              <a:rPr u="sng">
                <a:hlinkClick r:id="rId4"/>
              </a:rPr>
              <a:t>https://www.geraldartner.at/files/G1ZHD.mp4</a:t>
            </a:r>
          </a:p>
        </p:txBody>
      </p:sp>
      <p:sp>
        <p:nvSpPr>
          <p:cNvPr id="245" name="https://www.youtube.com/watch?v=YxIc5AIUVL4">
            <a:hlinkClick r:id="rId5"/>
          </p:cNvPr>
          <p:cNvSpPr txBox="1"/>
          <p:nvPr/>
        </p:nvSpPr>
        <p:spPr>
          <a:xfrm>
            <a:off x="4883798" y="9659414"/>
            <a:ext cx="12430253" cy="9342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u="sng">
                <a:hlinkClick r:id="rId6"/>
              </a:defRPr>
            </a:lvl1pPr>
          </a:lstStyle>
          <a:p>
            <a:pPr>
              <a:defRPr u="none"/>
            </a:pPr>
            <a:r>
              <a:rPr u="sng">
                <a:hlinkClick r:id="rId6"/>
              </a:rPr>
              <a:t>https://www.youtube.com/watch?v=YxIc5AIUVL4</a:t>
            </a:r>
          </a:p>
        </p:txBody>
      </p:sp>
      <p:sp>
        <p:nvSpPr>
          <p:cNvPr id="246" name="Morse Decoder AI uses neural network technology to decode 10-40 wpm with 200-900 Hz tone"/>
          <p:cNvSpPr txBox="1"/>
          <p:nvPr/>
        </p:nvSpPr>
        <p:spPr>
          <a:xfrm>
            <a:off x="1394163" y="10738029"/>
            <a:ext cx="21595673" cy="7828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359929" indent="-359929">
              <a:spcBef>
                <a:spcPts val="1200"/>
              </a:spcBef>
              <a:buSzPct val="150000"/>
              <a:buChar char="•"/>
              <a:defRPr sz="3600"/>
            </a:lvl1pPr>
          </a:lstStyle>
          <a:p>
            <a:r>
              <a:t>Morse Decoder AI uses neural network technology to decode 10-40 wpm with 200-900 Hz tone</a:t>
            </a:r>
          </a:p>
        </p:txBody>
      </p:sp>
      <p:sp>
        <p:nvSpPr>
          <p:cNvPr id="247" name="https://www.kvasha.us/product/morse-decoder-ai/"/>
          <p:cNvSpPr txBox="1"/>
          <p:nvPr/>
        </p:nvSpPr>
        <p:spPr>
          <a:xfrm>
            <a:off x="5319378" y="11665259"/>
            <a:ext cx="12882881" cy="9342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u="sng">
                <a:hlinkClick r:id="rId7"/>
              </a:defRPr>
            </a:lvl1pPr>
          </a:lstStyle>
          <a:p>
            <a:pPr>
              <a:defRPr u="none"/>
            </a:pPr>
            <a:r>
              <a:rPr u="sng">
                <a:hlinkClick r:id="rId7"/>
              </a:rPr>
              <a:t>https://www.kvasha.us/product/morse-decoder-ai/</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AI Can Help Improve our Operating Skills and Knowledge"/>
          <p:cNvSpPr txBox="1">
            <a:spLocks noGrp="1"/>
          </p:cNvSpPr>
          <p:nvPr>
            <p:ph type="title"/>
          </p:nvPr>
        </p:nvSpPr>
        <p:spPr>
          <a:xfrm>
            <a:off x="1219200" y="634047"/>
            <a:ext cx="21945600" cy="1727201"/>
          </a:xfrm>
          <a:prstGeom prst="rect">
            <a:avLst/>
          </a:prstGeom>
        </p:spPr>
        <p:txBody>
          <a:bodyPr>
            <a:normAutofit fontScale="90000"/>
          </a:bodyPr>
          <a:lstStyle>
            <a:lvl1pPr defTabSz="1975104">
              <a:defRPr sz="6804" spc="-68"/>
            </a:lvl1pPr>
          </a:lstStyle>
          <a:p>
            <a:r>
              <a:t>AI Can Help Improve our Operating Skills and Knowledge</a:t>
            </a:r>
          </a:p>
        </p:txBody>
      </p:sp>
      <p:sp>
        <p:nvSpPr>
          <p:cNvPr id="250" name="Chatbots: personalize learning, operating and maintenance assistance…"/>
          <p:cNvSpPr txBox="1">
            <a:spLocks noGrp="1"/>
          </p:cNvSpPr>
          <p:nvPr>
            <p:ph type="body" idx="1"/>
          </p:nvPr>
        </p:nvSpPr>
        <p:spPr>
          <a:xfrm>
            <a:off x="1261518" y="2854602"/>
            <a:ext cx="15882557" cy="9620031"/>
          </a:xfrm>
          <a:prstGeom prst="rect">
            <a:avLst/>
          </a:prstGeom>
        </p:spPr>
        <p:txBody>
          <a:bodyPr lIns="0" tIns="0" rIns="0" bIns="0"/>
          <a:lstStyle/>
          <a:p>
            <a:pPr marL="0" indent="0" defTabSz="2096971">
              <a:spcBef>
                <a:spcPts val="2000"/>
              </a:spcBef>
              <a:buSzTx/>
              <a:buNone/>
              <a:defRPr sz="3784"/>
            </a:pPr>
            <a:r>
              <a:t>Chatbots: personalize learning, operating and maintenance assistance</a:t>
            </a:r>
          </a:p>
          <a:p>
            <a:pPr marL="0" indent="0" algn="ctr" defTabSz="2097023">
              <a:spcBef>
                <a:spcPts val="0"/>
              </a:spcBef>
              <a:buSzTx/>
              <a:buNone/>
              <a:defRPr sz="688"/>
            </a:pPr>
            <a:endParaRPr/>
          </a:p>
          <a:p>
            <a:pPr marL="0" indent="0" defTabSz="2096971">
              <a:spcBef>
                <a:spcPts val="2000"/>
              </a:spcBef>
              <a:buSzTx/>
              <a:buNone/>
              <a:defRPr sz="3784"/>
            </a:pPr>
            <a:r>
              <a:t>Intelligent radio interfaces that transform voice commands and prompts into radio-specific codes to perform tasks. </a:t>
            </a:r>
          </a:p>
          <a:p>
            <a:pPr marL="0" indent="0" defTabSz="2096971">
              <a:spcBef>
                <a:spcPts val="2000"/>
              </a:spcBef>
              <a:buSzTx/>
              <a:buNone/>
              <a:defRPr sz="100"/>
            </a:pPr>
            <a:endParaRPr/>
          </a:p>
          <a:p>
            <a:pPr marL="0" indent="0" defTabSz="2096971">
              <a:spcBef>
                <a:spcPts val="2000"/>
              </a:spcBef>
              <a:buSzTx/>
              <a:buNone/>
              <a:defRPr sz="3784"/>
            </a:pPr>
            <a:r>
              <a:t>Improve signal reception. Manage modes and bandwidth utilization.</a:t>
            </a:r>
          </a:p>
          <a:p>
            <a:pPr marL="0" indent="0" defTabSz="2096971">
              <a:spcBef>
                <a:spcPts val="2000"/>
              </a:spcBef>
              <a:buSzTx/>
              <a:buNone/>
              <a:defRPr sz="100"/>
            </a:pPr>
            <a:endParaRPr/>
          </a:p>
          <a:p>
            <a:pPr marL="0" indent="0" defTabSz="2096971">
              <a:spcBef>
                <a:spcPts val="2000"/>
              </a:spcBef>
              <a:buSzTx/>
              <a:buNone/>
              <a:defRPr sz="3784"/>
            </a:pPr>
            <a:r>
              <a:t>Improve propagation forecasts and prediction. </a:t>
            </a:r>
          </a:p>
          <a:p>
            <a:pPr marL="0" indent="0" defTabSz="2096971">
              <a:spcBef>
                <a:spcPts val="2000"/>
              </a:spcBef>
              <a:buSzTx/>
              <a:buNone/>
              <a:defRPr sz="100"/>
            </a:pPr>
            <a:endParaRPr/>
          </a:p>
          <a:p>
            <a:pPr marL="0" indent="0" defTabSz="2096971">
              <a:spcBef>
                <a:spcPts val="2000"/>
              </a:spcBef>
              <a:buSzTx/>
              <a:buNone/>
              <a:defRPr sz="3784"/>
            </a:pPr>
            <a:r>
              <a:t>Hands-free logging and QSL management through natural language processing and  AI understanding of the exchange.</a:t>
            </a:r>
          </a:p>
          <a:p>
            <a:pPr marL="0" indent="0" defTabSz="2096971">
              <a:spcBef>
                <a:spcPts val="2000"/>
              </a:spcBef>
              <a:buSzTx/>
              <a:buNone/>
              <a:defRPr sz="100"/>
            </a:pPr>
            <a:endParaRPr/>
          </a:p>
          <a:p>
            <a:pPr marL="0" indent="0" defTabSz="2096971">
              <a:spcBef>
                <a:spcPts val="2000"/>
              </a:spcBef>
              <a:buSzTx/>
              <a:buNone/>
              <a:defRPr sz="3784"/>
            </a:pPr>
            <a:r>
              <a:t>Improve accessibility for operators with disabilities. Use of sensory operated radio interfaces such as sign language, eye movements</a:t>
            </a:r>
          </a:p>
          <a:p>
            <a:pPr marL="0" indent="0" defTabSz="2096971">
              <a:spcBef>
                <a:spcPts val="2000"/>
              </a:spcBef>
              <a:buSzTx/>
              <a:buNone/>
              <a:defRPr sz="100"/>
            </a:pPr>
            <a:endParaRPr/>
          </a:p>
          <a:p>
            <a:pPr marL="0" indent="0" defTabSz="2096971">
              <a:spcBef>
                <a:spcPts val="2000"/>
              </a:spcBef>
              <a:buSzTx/>
              <a:buNone/>
              <a:defRPr sz="3784"/>
            </a:pPr>
            <a:r>
              <a:t>Enhance emergency communications and situation awareness. </a:t>
            </a:r>
          </a:p>
        </p:txBody>
      </p:sp>
      <p:pic>
        <p:nvPicPr>
          <p:cNvPr id="251" name="ZIC-7300-0003.jpg" descr="ZIC-7300-0003.jpg"/>
          <p:cNvPicPr>
            <a:picLocks noChangeAspect="1"/>
          </p:cNvPicPr>
          <p:nvPr/>
        </p:nvPicPr>
        <p:blipFill>
          <a:blip r:embed="rId2"/>
          <a:srcRect t="28289" b="28176"/>
          <a:stretch>
            <a:fillRect/>
          </a:stretch>
        </p:blipFill>
        <p:spPr>
          <a:xfrm>
            <a:off x="17668840" y="5364215"/>
            <a:ext cx="3514627" cy="1530070"/>
          </a:xfrm>
          <a:custGeom>
            <a:avLst/>
            <a:gdLst/>
            <a:ahLst/>
            <a:cxnLst>
              <a:cxn ang="0">
                <a:pos x="wd2" y="hd2"/>
              </a:cxn>
              <a:cxn ang="5400000">
                <a:pos x="wd2" y="hd2"/>
              </a:cxn>
              <a:cxn ang="10800000">
                <a:pos x="wd2" y="hd2"/>
              </a:cxn>
              <a:cxn ang="16200000">
                <a:pos x="wd2" y="hd2"/>
              </a:cxn>
            </a:cxnLst>
            <a:rect l="0" t="0" r="r" b="b"/>
            <a:pathLst>
              <a:path w="21580" h="21517" extrusionOk="0">
                <a:moveTo>
                  <a:pt x="252" y="0"/>
                </a:moveTo>
                <a:lnTo>
                  <a:pt x="125" y="207"/>
                </a:lnTo>
                <a:lnTo>
                  <a:pt x="1" y="407"/>
                </a:lnTo>
                <a:lnTo>
                  <a:pt x="1" y="9215"/>
                </a:lnTo>
                <a:cubicBezTo>
                  <a:pt x="1" y="18946"/>
                  <a:pt x="-20" y="18219"/>
                  <a:pt x="261" y="18831"/>
                </a:cubicBezTo>
                <a:cubicBezTo>
                  <a:pt x="516" y="19384"/>
                  <a:pt x="636" y="19473"/>
                  <a:pt x="1153" y="19517"/>
                </a:cubicBezTo>
                <a:lnTo>
                  <a:pt x="1616" y="19562"/>
                </a:lnTo>
                <a:lnTo>
                  <a:pt x="1684" y="19930"/>
                </a:lnTo>
                <a:cubicBezTo>
                  <a:pt x="1722" y="20134"/>
                  <a:pt x="1775" y="20498"/>
                  <a:pt x="1804" y="20734"/>
                </a:cubicBezTo>
                <a:cubicBezTo>
                  <a:pt x="1834" y="20985"/>
                  <a:pt x="1898" y="21234"/>
                  <a:pt x="1955" y="21337"/>
                </a:cubicBezTo>
                <a:cubicBezTo>
                  <a:pt x="2048" y="21505"/>
                  <a:pt x="2120" y="21516"/>
                  <a:pt x="3531" y="21516"/>
                </a:cubicBezTo>
                <a:cubicBezTo>
                  <a:pt x="4983" y="21516"/>
                  <a:pt x="5013" y="21508"/>
                  <a:pt x="5118" y="21320"/>
                </a:cubicBezTo>
                <a:cubicBezTo>
                  <a:pt x="5176" y="21215"/>
                  <a:pt x="5240" y="21037"/>
                  <a:pt x="5259" y="20924"/>
                </a:cubicBezTo>
                <a:lnTo>
                  <a:pt x="5293" y="20717"/>
                </a:lnTo>
                <a:lnTo>
                  <a:pt x="6758" y="20678"/>
                </a:lnTo>
                <a:cubicBezTo>
                  <a:pt x="7563" y="20656"/>
                  <a:pt x="10057" y="20653"/>
                  <a:pt x="12301" y="20673"/>
                </a:cubicBezTo>
                <a:cubicBezTo>
                  <a:pt x="16071" y="20706"/>
                  <a:pt x="16385" y="20723"/>
                  <a:pt x="16422" y="20863"/>
                </a:cubicBezTo>
                <a:cubicBezTo>
                  <a:pt x="16443" y="20946"/>
                  <a:pt x="16508" y="21127"/>
                  <a:pt x="16565" y="21264"/>
                </a:cubicBezTo>
                <a:lnTo>
                  <a:pt x="16670" y="21516"/>
                </a:lnTo>
                <a:lnTo>
                  <a:pt x="18156" y="21516"/>
                </a:lnTo>
                <a:cubicBezTo>
                  <a:pt x="19869" y="21516"/>
                  <a:pt x="19714" y="21600"/>
                  <a:pt x="19869" y="20550"/>
                </a:cubicBezTo>
                <a:cubicBezTo>
                  <a:pt x="20028" y="19483"/>
                  <a:pt x="20001" y="19540"/>
                  <a:pt x="20410" y="19540"/>
                </a:cubicBezTo>
                <a:cubicBezTo>
                  <a:pt x="20607" y="19540"/>
                  <a:pt x="20835" y="19492"/>
                  <a:pt x="20920" y="19434"/>
                </a:cubicBezTo>
                <a:cubicBezTo>
                  <a:pt x="21096" y="19313"/>
                  <a:pt x="21381" y="18774"/>
                  <a:pt x="21500" y="18334"/>
                </a:cubicBezTo>
                <a:cubicBezTo>
                  <a:pt x="21580" y="18036"/>
                  <a:pt x="21580" y="17966"/>
                  <a:pt x="21580" y="9220"/>
                </a:cubicBezTo>
                <a:lnTo>
                  <a:pt x="21580" y="407"/>
                </a:lnTo>
                <a:lnTo>
                  <a:pt x="21461" y="218"/>
                </a:lnTo>
                <a:lnTo>
                  <a:pt x="21344" y="22"/>
                </a:lnTo>
                <a:lnTo>
                  <a:pt x="10798" y="11"/>
                </a:lnTo>
                <a:lnTo>
                  <a:pt x="252" y="0"/>
                </a:lnTo>
                <a:close/>
                <a:moveTo>
                  <a:pt x="12791" y="10989"/>
                </a:moveTo>
                <a:cubicBezTo>
                  <a:pt x="12828" y="11014"/>
                  <a:pt x="12839" y="11078"/>
                  <a:pt x="12813" y="11174"/>
                </a:cubicBezTo>
                <a:cubicBezTo>
                  <a:pt x="12798" y="11227"/>
                  <a:pt x="12774" y="11265"/>
                  <a:pt x="12759" y="11257"/>
                </a:cubicBezTo>
                <a:cubicBezTo>
                  <a:pt x="12744" y="11249"/>
                  <a:pt x="12671" y="11223"/>
                  <a:pt x="12596" y="11201"/>
                </a:cubicBezTo>
                <a:lnTo>
                  <a:pt x="12457" y="11162"/>
                </a:lnTo>
                <a:lnTo>
                  <a:pt x="12613" y="11040"/>
                </a:lnTo>
                <a:cubicBezTo>
                  <a:pt x="12691" y="10978"/>
                  <a:pt x="12754" y="10965"/>
                  <a:pt x="12791" y="10989"/>
                </a:cubicBezTo>
                <a:close/>
                <a:moveTo>
                  <a:pt x="11516" y="11001"/>
                </a:moveTo>
                <a:cubicBezTo>
                  <a:pt x="11549" y="11001"/>
                  <a:pt x="11575" y="11040"/>
                  <a:pt x="11575" y="11090"/>
                </a:cubicBezTo>
                <a:cubicBezTo>
                  <a:pt x="11575" y="11139"/>
                  <a:pt x="11549" y="11179"/>
                  <a:pt x="11516" y="11179"/>
                </a:cubicBezTo>
                <a:cubicBezTo>
                  <a:pt x="11484" y="11179"/>
                  <a:pt x="11458" y="11139"/>
                  <a:pt x="11458" y="11090"/>
                </a:cubicBezTo>
                <a:cubicBezTo>
                  <a:pt x="11458" y="11040"/>
                  <a:pt x="11484" y="11001"/>
                  <a:pt x="11516" y="11001"/>
                </a:cubicBezTo>
                <a:close/>
                <a:moveTo>
                  <a:pt x="13059" y="11118"/>
                </a:moveTo>
                <a:cubicBezTo>
                  <a:pt x="13087" y="11092"/>
                  <a:pt x="13121" y="11093"/>
                  <a:pt x="13134" y="11123"/>
                </a:cubicBezTo>
                <a:cubicBezTo>
                  <a:pt x="13147" y="11153"/>
                  <a:pt x="13125" y="11177"/>
                  <a:pt x="13083" y="11174"/>
                </a:cubicBezTo>
                <a:cubicBezTo>
                  <a:pt x="13038" y="11169"/>
                  <a:pt x="13028" y="11146"/>
                  <a:pt x="13059" y="11118"/>
                </a:cubicBezTo>
                <a:close/>
              </a:path>
            </a:pathLst>
          </a:custGeom>
          <a:ln w="12700">
            <a:miter lim="400000"/>
          </a:ln>
        </p:spPr>
      </p:pic>
      <p:sp>
        <p:nvSpPr>
          <p:cNvPr id="252" name="Scarborough Reef is on 10m SSB want to QSY?"/>
          <p:cNvSpPr/>
          <p:nvPr/>
        </p:nvSpPr>
        <p:spPr>
          <a:xfrm>
            <a:off x="19810589" y="3586877"/>
            <a:ext cx="3668533" cy="1605619"/>
          </a:xfrm>
          <a:prstGeom prst="wedgeEllipseCallout">
            <a:avLst>
              <a:gd name="adj1" fmla="val -49453"/>
              <a:gd name="adj2" fmla="val 70000"/>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1130300">
              <a:lnSpc>
                <a:spcPct val="100000"/>
              </a:lnSpc>
              <a:spcBef>
                <a:spcPts val="0"/>
              </a:spcBef>
              <a:defRPr sz="2000">
                <a:solidFill>
                  <a:srgbClr val="FFFFFF"/>
                </a:solidFill>
                <a:latin typeface="Graphik"/>
                <a:ea typeface="Graphik"/>
                <a:cs typeface="Graphik"/>
                <a:sym typeface="Graphik"/>
              </a:defRPr>
            </a:lvl1pPr>
          </a:lstStyle>
          <a:p>
            <a:r>
              <a:t>Scarborough Reef is on 10m SSB want to QSY?</a:t>
            </a:r>
          </a:p>
        </p:txBody>
      </p:sp>
      <p:pic>
        <p:nvPicPr>
          <p:cNvPr id="253" name="ee1a8986a920bdfc6200bc073fe00d83.jpg" descr="ee1a8986a920bdfc6200bc073fe00d83.jpg"/>
          <p:cNvPicPr>
            <a:picLocks noChangeAspect="1"/>
          </p:cNvPicPr>
          <p:nvPr/>
        </p:nvPicPr>
        <p:blipFill>
          <a:blip r:embed="rId3"/>
          <a:stretch>
            <a:fillRect/>
          </a:stretch>
        </p:blipFill>
        <p:spPr>
          <a:xfrm>
            <a:off x="17703181" y="7684620"/>
            <a:ext cx="3048189" cy="3218224"/>
          </a:xfrm>
          <a:prstGeom prst="rect">
            <a:avLst/>
          </a:prstGeom>
          <a:ln w="12700">
            <a:miter lim="400000"/>
          </a:ln>
        </p:spPr>
      </p:pic>
      <p:sp>
        <p:nvSpPr>
          <p:cNvPr id="254" name="GO!!!!!"/>
          <p:cNvSpPr/>
          <p:nvPr/>
        </p:nvSpPr>
        <p:spPr>
          <a:xfrm>
            <a:off x="19029742" y="7282327"/>
            <a:ext cx="3668533" cy="1605619"/>
          </a:xfrm>
          <a:prstGeom prst="wedgeEllipseCallout">
            <a:avLst>
              <a:gd name="adj1" fmla="val -49453"/>
              <a:gd name="adj2" fmla="val 70000"/>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1130300">
              <a:lnSpc>
                <a:spcPct val="100000"/>
              </a:lnSpc>
              <a:spcBef>
                <a:spcPts val="0"/>
              </a:spcBef>
              <a:defRPr sz="2000">
                <a:solidFill>
                  <a:srgbClr val="FFFFFF"/>
                </a:solidFill>
                <a:latin typeface="Graphik"/>
                <a:ea typeface="Graphik"/>
                <a:cs typeface="Graphik"/>
                <a:sym typeface="Graphik"/>
              </a:defRPr>
            </a:lvl1pPr>
          </a:lstStyle>
          <a:p>
            <a:r>
              <a:t>GO!!!!!</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Meta AI Search Page"/>
          <p:cNvSpPr txBox="1"/>
          <p:nvPr/>
        </p:nvSpPr>
        <p:spPr>
          <a:xfrm>
            <a:off x="1398792" y="7895495"/>
            <a:ext cx="3213666" cy="555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spcBef>
                <a:spcPts val="0"/>
              </a:spcBef>
              <a:defRPr sz="2400">
                <a:latin typeface="Canela Text Bold"/>
                <a:ea typeface="Canela Text Bold"/>
                <a:cs typeface="Canela Text Bold"/>
                <a:sym typeface="Canela Text Bold"/>
              </a:defRPr>
            </a:lvl1pPr>
          </a:lstStyle>
          <a:p>
            <a:r>
              <a:t>Meta AI Search Page </a:t>
            </a:r>
          </a:p>
        </p:txBody>
      </p:sp>
      <p:sp>
        <p:nvSpPr>
          <p:cNvPr id="257" name="Chatbots are Everywhere"/>
          <p:cNvSpPr txBox="1">
            <a:spLocks noGrp="1"/>
          </p:cNvSpPr>
          <p:nvPr>
            <p:ph type="title" idx="4294967295"/>
          </p:nvPr>
        </p:nvSpPr>
        <p:spPr>
          <a:prstGeom prst="rect">
            <a:avLst/>
          </a:prstGeom>
        </p:spPr>
        <p:txBody>
          <a:bodyPr/>
          <a:lstStyle/>
          <a:p>
            <a:r>
              <a:t>Chatbots are Everywhere</a:t>
            </a:r>
          </a:p>
        </p:txBody>
      </p:sp>
      <p:sp>
        <p:nvSpPr>
          <p:cNvPr id="258" name="ChatGPT Search Page"/>
          <p:cNvSpPr txBox="1"/>
          <p:nvPr/>
        </p:nvSpPr>
        <p:spPr>
          <a:xfrm>
            <a:off x="5364640" y="7895495"/>
            <a:ext cx="3442087" cy="555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400">
                <a:latin typeface="Canela Text Bold"/>
                <a:ea typeface="Canela Text Bold"/>
                <a:cs typeface="Canela Text Bold"/>
                <a:sym typeface="Canela Text Bold"/>
              </a:defRPr>
            </a:lvl1pPr>
          </a:lstStyle>
          <a:p>
            <a:r>
              <a:t>ChatGPT Search Page</a:t>
            </a:r>
          </a:p>
        </p:txBody>
      </p:sp>
      <p:pic>
        <p:nvPicPr>
          <p:cNvPr id="259" name="Screenshot 2024-12-10 at 1.00.43 PM.png" descr="Screenshot 2024-12-10 at 1.00.43 PM.png"/>
          <p:cNvPicPr>
            <a:picLocks noChangeAspect="1"/>
          </p:cNvPicPr>
          <p:nvPr/>
        </p:nvPicPr>
        <p:blipFill>
          <a:blip r:embed="rId2"/>
          <a:stretch>
            <a:fillRect/>
          </a:stretch>
        </p:blipFill>
        <p:spPr>
          <a:xfrm>
            <a:off x="5726475" y="4585448"/>
            <a:ext cx="3109289" cy="3143997"/>
          </a:xfrm>
          <a:prstGeom prst="rect">
            <a:avLst/>
          </a:prstGeom>
          <a:ln w="12700">
            <a:miter lim="400000"/>
          </a:ln>
        </p:spPr>
      </p:pic>
      <p:grpSp>
        <p:nvGrpSpPr>
          <p:cNvPr id="262" name="Group"/>
          <p:cNvGrpSpPr/>
          <p:nvPr/>
        </p:nvGrpSpPr>
        <p:grpSpPr>
          <a:xfrm>
            <a:off x="1306578" y="4585448"/>
            <a:ext cx="3937738" cy="3095754"/>
            <a:chOff x="0" y="0"/>
            <a:chExt cx="3937737" cy="3095753"/>
          </a:xfrm>
        </p:grpSpPr>
        <p:pic>
          <p:nvPicPr>
            <p:cNvPr id="260" name="Screenshot 2024-12-05 at 9.45.52 PM.png" descr="Screenshot 2024-12-05 at 9.45.52 PM.png"/>
            <p:cNvPicPr>
              <a:picLocks noChangeAspect="1"/>
            </p:cNvPicPr>
            <p:nvPr/>
          </p:nvPicPr>
          <p:blipFill>
            <a:blip r:embed="rId3"/>
            <a:srcRect/>
            <a:stretch>
              <a:fillRect/>
            </a:stretch>
          </p:blipFill>
          <p:spPr>
            <a:xfrm>
              <a:off x="0" y="0"/>
              <a:ext cx="3937738" cy="3095754"/>
            </a:xfrm>
            <a:prstGeom prst="rect">
              <a:avLst/>
            </a:prstGeom>
            <a:ln w="12700" cap="flat">
              <a:noFill/>
              <a:miter lim="400000"/>
            </a:ln>
            <a:effectLst/>
          </p:spPr>
        </p:pic>
        <p:sp>
          <p:nvSpPr>
            <p:cNvPr id="261" name="Square"/>
            <p:cNvSpPr/>
            <p:nvPr/>
          </p:nvSpPr>
          <p:spPr>
            <a:xfrm>
              <a:off x="39182" y="755665"/>
              <a:ext cx="503876" cy="503876"/>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endParaRPr/>
            </a:p>
          </p:txBody>
        </p:sp>
      </p:grpSp>
      <p:pic>
        <p:nvPicPr>
          <p:cNvPr id="263" name="Screenshot 2024-12-10 at 1.18.13 PM.png" descr="Screenshot 2024-12-10 at 1.18.13 PM.png"/>
          <p:cNvPicPr>
            <a:picLocks noChangeAspect="1"/>
          </p:cNvPicPr>
          <p:nvPr/>
        </p:nvPicPr>
        <p:blipFill>
          <a:blip r:embed="rId4"/>
          <a:stretch>
            <a:fillRect/>
          </a:stretch>
        </p:blipFill>
        <p:spPr>
          <a:xfrm>
            <a:off x="18506949" y="4433332"/>
            <a:ext cx="4570473" cy="3448230"/>
          </a:xfrm>
          <a:prstGeom prst="rect">
            <a:avLst/>
          </a:prstGeom>
          <a:ln w="12700">
            <a:miter lim="400000"/>
          </a:ln>
        </p:spPr>
      </p:pic>
      <p:pic>
        <p:nvPicPr>
          <p:cNvPr id="264" name="Screenshot 2024-12-10 at 1.22.37 PM.png" descr="Screenshot 2024-12-10 at 1.22.37 PM.png"/>
          <p:cNvPicPr>
            <a:picLocks noChangeAspect="1"/>
          </p:cNvPicPr>
          <p:nvPr/>
        </p:nvPicPr>
        <p:blipFill>
          <a:blip r:embed="rId5"/>
          <a:stretch>
            <a:fillRect/>
          </a:stretch>
        </p:blipFill>
        <p:spPr>
          <a:xfrm>
            <a:off x="14131580" y="4464554"/>
            <a:ext cx="3862147" cy="3385786"/>
          </a:xfrm>
          <a:prstGeom prst="rect">
            <a:avLst/>
          </a:prstGeom>
          <a:ln w="12700">
            <a:miter lim="400000"/>
          </a:ln>
        </p:spPr>
      </p:pic>
      <p:sp>
        <p:nvSpPr>
          <p:cNvPr id="265" name="All of the latest search engines on current web browsers incorporate AI to improve search results, provide content summaries, offer personalized recommendations based upon your browsing history, and services such language translation, phishing and malwar"/>
          <p:cNvSpPr txBox="1"/>
          <p:nvPr/>
        </p:nvSpPr>
        <p:spPr>
          <a:xfrm>
            <a:off x="1390632" y="10364143"/>
            <a:ext cx="22036545" cy="9675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400">
                <a:latin typeface="Canela Text Bold"/>
                <a:ea typeface="Canela Text Bold"/>
                <a:cs typeface="Canela Text Bold"/>
                <a:sym typeface="Canela Text Bold"/>
              </a:defRPr>
            </a:lvl1pPr>
          </a:lstStyle>
          <a:p>
            <a:r>
              <a:t>All of the latest search engines on current web browsers incorporate AI to improve search results, provide content summaries, offer personalized recommendations based upon your browsing history, and services such language translation, phishing and malware detection.</a:t>
            </a:r>
          </a:p>
        </p:txBody>
      </p:sp>
      <p:pic>
        <p:nvPicPr>
          <p:cNvPr id="266" name="Screenshot 2025-02-01 at 12.26.32 PM.png" descr="Screenshot 2025-02-01 at 12.26.32 PM.png"/>
          <p:cNvPicPr>
            <a:picLocks noChangeAspect="1"/>
          </p:cNvPicPr>
          <p:nvPr/>
        </p:nvPicPr>
        <p:blipFill>
          <a:blip r:embed="rId6"/>
          <a:stretch>
            <a:fillRect/>
          </a:stretch>
        </p:blipFill>
        <p:spPr>
          <a:xfrm>
            <a:off x="9602015" y="4585448"/>
            <a:ext cx="2394933" cy="3143997"/>
          </a:xfrm>
          <a:prstGeom prst="rect">
            <a:avLst/>
          </a:prstGeom>
          <a:ln w="12700">
            <a:miter lim="400000"/>
          </a:ln>
        </p:spPr>
      </p:pic>
      <p:sp>
        <p:nvSpPr>
          <p:cNvPr id="267" name="Deep Mind - Gemini"/>
          <p:cNvSpPr txBox="1"/>
          <p:nvPr/>
        </p:nvSpPr>
        <p:spPr>
          <a:xfrm>
            <a:off x="9665909" y="7895495"/>
            <a:ext cx="3442087" cy="555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400">
                <a:latin typeface="Canela Text Bold"/>
                <a:ea typeface="Canela Text Bold"/>
                <a:cs typeface="Canela Text Bold"/>
                <a:sym typeface="Canela Text Bold"/>
              </a:defRPr>
            </a:lvl1pPr>
          </a:lstStyle>
          <a:p>
            <a:r>
              <a:t>Deep Mind - Gemini</a:t>
            </a:r>
          </a:p>
        </p:txBody>
      </p:sp>
      <p:sp>
        <p:nvSpPr>
          <p:cNvPr id="268" name="Web Browsers"/>
          <p:cNvSpPr txBox="1"/>
          <p:nvPr/>
        </p:nvSpPr>
        <p:spPr>
          <a:xfrm>
            <a:off x="5888217" y="3438045"/>
            <a:ext cx="2394933" cy="555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400">
                <a:latin typeface="Canela Text Bold"/>
                <a:ea typeface="Canela Text Bold"/>
                <a:cs typeface="Canela Text Bold"/>
                <a:sym typeface="Canela Text Bold"/>
              </a:defRPr>
            </a:lvl1pPr>
          </a:lstStyle>
          <a:p>
            <a:r>
              <a:t>Web Browsers</a:t>
            </a:r>
          </a:p>
        </p:txBody>
      </p:sp>
      <p:sp>
        <p:nvSpPr>
          <p:cNvPr id="269" name="App Stores"/>
          <p:cNvSpPr txBox="1"/>
          <p:nvPr/>
        </p:nvSpPr>
        <p:spPr>
          <a:xfrm>
            <a:off x="17485621" y="3438045"/>
            <a:ext cx="2394933" cy="555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400">
                <a:latin typeface="Canela Text Bold"/>
                <a:ea typeface="Canela Text Bold"/>
                <a:cs typeface="Canela Text Bold"/>
                <a:sym typeface="Canela Text Bold"/>
              </a:defRPr>
            </a:lvl1pPr>
          </a:lstStyle>
          <a:p>
            <a:r>
              <a:t>App Stores</a:t>
            </a:r>
          </a:p>
        </p:txBody>
      </p:sp>
      <p:sp>
        <p:nvSpPr>
          <p:cNvPr id="270" name="Apple"/>
          <p:cNvSpPr txBox="1"/>
          <p:nvPr/>
        </p:nvSpPr>
        <p:spPr>
          <a:xfrm>
            <a:off x="15673241" y="7895495"/>
            <a:ext cx="1166823" cy="555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400">
                <a:latin typeface="Canela Text Bold"/>
                <a:ea typeface="Canela Text Bold"/>
                <a:cs typeface="Canela Text Bold"/>
                <a:sym typeface="Canela Text Bold"/>
              </a:defRPr>
            </a:lvl1pPr>
          </a:lstStyle>
          <a:p>
            <a:r>
              <a:t>Apple</a:t>
            </a:r>
          </a:p>
        </p:txBody>
      </p:sp>
      <p:sp>
        <p:nvSpPr>
          <p:cNvPr id="271" name="Google Play"/>
          <p:cNvSpPr txBox="1"/>
          <p:nvPr/>
        </p:nvSpPr>
        <p:spPr>
          <a:xfrm>
            <a:off x="20176602" y="7895495"/>
            <a:ext cx="2394933" cy="555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400">
                <a:latin typeface="Canela Text Bold"/>
                <a:ea typeface="Canela Text Bold"/>
                <a:cs typeface="Canela Text Bold"/>
                <a:sym typeface="Canela Text Bold"/>
              </a:defRPr>
            </a:lvl1pPr>
          </a:lstStyle>
          <a:p>
            <a:r>
              <a:t>Google Play</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Personalized Assistance, Individualized Learning"/>
          <p:cNvSpPr txBox="1">
            <a:spLocks noGrp="1"/>
          </p:cNvSpPr>
          <p:nvPr>
            <p:ph type="title"/>
          </p:nvPr>
        </p:nvSpPr>
        <p:spPr>
          <a:prstGeom prst="rect">
            <a:avLst/>
          </a:prstGeom>
        </p:spPr>
        <p:txBody>
          <a:bodyPr>
            <a:normAutofit fontScale="90000"/>
          </a:bodyPr>
          <a:lstStyle>
            <a:lvl1pPr defTabSz="2316479">
              <a:defRPr sz="7979" spc="-79"/>
            </a:lvl1pPr>
          </a:lstStyle>
          <a:p>
            <a:r>
              <a:t>Personalized Assistance, Individualized Learning</a:t>
            </a:r>
          </a:p>
        </p:txBody>
      </p:sp>
      <p:sp>
        <p:nvSpPr>
          <p:cNvPr id="274" name="A Response From Meta AI"/>
          <p:cNvSpPr txBox="1"/>
          <p:nvPr/>
        </p:nvSpPr>
        <p:spPr>
          <a:xfrm>
            <a:off x="13809803" y="12210782"/>
            <a:ext cx="7077167" cy="9342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t>A Response From Meta AI</a:t>
            </a:r>
          </a:p>
        </p:txBody>
      </p:sp>
      <p:pic>
        <p:nvPicPr>
          <p:cNvPr id="275" name="Screenshot 2024-12-11 at 9.42.56 PM.png" descr="Screenshot 2024-12-11 at 9.42.56 PM.png"/>
          <p:cNvPicPr>
            <a:picLocks noChangeAspect="1"/>
          </p:cNvPicPr>
          <p:nvPr/>
        </p:nvPicPr>
        <p:blipFill>
          <a:blip r:embed="rId2"/>
          <a:stretch>
            <a:fillRect/>
          </a:stretch>
        </p:blipFill>
        <p:spPr>
          <a:xfrm>
            <a:off x="11153779" y="3416796"/>
            <a:ext cx="15273055" cy="7879090"/>
          </a:xfrm>
          <a:prstGeom prst="rect">
            <a:avLst/>
          </a:prstGeom>
          <a:ln w="12700">
            <a:miter lim="400000"/>
          </a:ln>
        </p:spPr>
      </p:pic>
      <p:pic>
        <p:nvPicPr>
          <p:cNvPr id="276" name="Screenshot 2024-12-11 at 9.42.44 PM.png" descr="Screenshot 2024-12-11 at 9.42.44 PM.png"/>
          <p:cNvPicPr>
            <a:picLocks noChangeAspect="1"/>
          </p:cNvPicPr>
          <p:nvPr/>
        </p:nvPicPr>
        <p:blipFill>
          <a:blip r:embed="rId3"/>
          <a:stretch>
            <a:fillRect/>
          </a:stretch>
        </p:blipFill>
        <p:spPr>
          <a:xfrm>
            <a:off x="691493" y="2150387"/>
            <a:ext cx="11762940" cy="11126286"/>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 name="Screenshot 2024-12-02 at 8.31.38 PM.png" descr="Screenshot 2024-12-02 at 8.31.38 PM.png"/>
          <p:cNvPicPr>
            <a:picLocks noChangeAspect="1"/>
          </p:cNvPicPr>
          <p:nvPr/>
        </p:nvPicPr>
        <p:blipFill>
          <a:blip r:embed="rId2"/>
          <a:stretch>
            <a:fillRect/>
          </a:stretch>
        </p:blipFill>
        <p:spPr>
          <a:xfrm>
            <a:off x="1106070" y="2366426"/>
            <a:ext cx="8748345" cy="11317859"/>
          </a:xfrm>
          <a:prstGeom prst="rect">
            <a:avLst/>
          </a:prstGeom>
          <a:ln w="12700">
            <a:miter lim="400000"/>
          </a:ln>
        </p:spPr>
      </p:pic>
      <p:sp>
        <p:nvSpPr>
          <p:cNvPr id="279" name="Page 2-5"/>
          <p:cNvSpPr txBox="1"/>
          <p:nvPr/>
        </p:nvSpPr>
        <p:spPr>
          <a:xfrm>
            <a:off x="5799793" y="12838836"/>
            <a:ext cx="1059689" cy="4800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000"/>
            </a:lvl1pPr>
          </a:lstStyle>
          <a:p>
            <a:r>
              <a:t>Page 2-5</a:t>
            </a:r>
          </a:p>
        </p:txBody>
      </p:sp>
      <p:pic>
        <p:nvPicPr>
          <p:cNvPr id="280" name="Screenshot 2024-12-02 at 8.33.09 PM.png" descr="Screenshot 2024-12-02 at 8.33.09 PM.png"/>
          <p:cNvPicPr>
            <a:picLocks noChangeAspect="1"/>
          </p:cNvPicPr>
          <p:nvPr/>
        </p:nvPicPr>
        <p:blipFill>
          <a:blip r:embed="rId3"/>
          <a:stretch>
            <a:fillRect/>
          </a:stretch>
        </p:blipFill>
        <p:spPr>
          <a:xfrm>
            <a:off x="14957688" y="2577585"/>
            <a:ext cx="10522398" cy="13595951"/>
          </a:xfrm>
          <a:prstGeom prst="rect">
            <a:avLst/>
          </a:prstGeom>
          <a:ln w="12700">
            <a:miter lim="400000"/>
          </a:ln>
        </p:spPr>
      </p:pic>
      <p:sp>
        <p:nvSpPr>
          <p:cNvPr id="281" name="Page 4-31"/>
          <p:cNvSpPr txBox="1"/>
          <p:nvPr/>
        </p:nvSpPr>
        <p:spPr>
          <a:xfrm>
            <a:off x="18512640" y="12219621"/>
            <a:ext cx="1163829" cy="4800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000"/>
            </a:lvl1pPr>
          </a:lstStyle>
          <a:p>
            <a:r>
              <a:t>Page 4-31</a:t>
            </a:r>
          </a:p>
        </p:txBody>
      </p:sp>
      <p:sp>
        <p:nvSpPr>
          <p:cNvPr id="282" name="Compare the Meta AI explanation with the results of searching for FT8 in the ICOM 7300 manual.…"/>
          <p:cNvSpPr txBox="1"/>
          <p:nvPr/>
        </p:nvSpPr>
        <p:spPr>
          <a:xfrm>
            <a:off x="9314851" y="5343091"/>
            <a:ext cx="6264004" cy="4367276"/>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3000"/>
            </a:pPr>
            <a:r>
              <a:t>Compare the Meta AI explanation with the results of searching for FT8 in the ICOM 7300 manual. </a:t>
            </a:r>
          </a:p>
          <a:p>
            <a:pPr>
              <a:defRPr sz="3000"/>
            </a:pPr>
            <a:r>
              <a:t>“FT8” only appears twice in the full manual. </a:t>
            </a:r>
          </a:p>
          <a:p>
            <a:pPr>
              <a:defRPr sz="3000"/>
            </a:pPr>
            <a:r>
              <a:t>Need to have known other terms to identify details that Meta AI found</a:t>
            </a:r>
          </a:p>
        </p:txBody>
      </p:sp>
      <p:sp>
        <p:nvSpPr>
          <p:cNvPr id="283" name="Compare Chatbot Response with Manual"/>
          <p:cNvSpPr txBox="1">
            <a:spLocks noGrp="1"/>
          </p:cNvSpPr>
          <p:nvPr>
            <p:ph type="title"/>
          </p:nvPr>
        </p:nvSpPr>
        <p:spPr>
          <a:prstGeom prst="rect">
            <a:avLst/>
          </a:prstGeom>
        </p:spPr>
        <p:txBody>
          <a:bodyPr/>
          <a:lstStyle/>
          <a:p>
            <a:r>
              <a:t>Compare Chatbot Response with Manual</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Screenshot 2024-12-11 at 9.58.52 PM.png" descr="Screenshot 2024-12-11 at 9.58.52 PM.png"/>
          <p:cNvPicPr>
            <a:picLocks noChangeAspect="1"/>
          </p:cNvPicPr>
          <p:nvPr/>
        </p:nvPicPr>
        <p:blipFill>
          <a:blip r:embed="rId2"/>
          <a:stretch>
            <a:fillRect/>
          </a:stretch>
        </p:blipFill>
        <p:spPr>
          <a:xfrm>
            <a:off x="13346104" y="3711530"/>
            <a:ext cx="10350501" cy="7188201"/>
          </a:xfrm>
          <a:prstGeom prst="rect">
            <a:avLst/>
          </a:prstGeom>
          <a:ln w="12700">
            <a:miter lim="400000"/>
          </a:ln>
        </p:spPr>
      </p:pic>
      <p:pic>
        <p:nvPicPr>
          <p:cNvPr id="286" name="Screenshot 2024-12-11 at 9.58.40 PM.png" descr="Screenshot 2024-12-11 at 9.58.40 PM.png"/>
          <p:cNvPicPr>
            <a:picLocks noChangeAspect="1"/>
          </p:cNvPicPr>
          <p:nvPr/>
        </p:nvPicPr>
        <p:blipFill>
          <a:blip r:embed="rId3"/>
          <a:stretch>
            <a:fillRect/>
          </a:stretch>
        </p:blipFill>
        <p:spPr>
          <a:xfrm>
            <a:off x="2714766" y="2481544"/>
            <a:ext cx="10731501" cy="9906001"/>
          </a:xfrm>
          <a:prstGeom prst="rect">
            <a:avLst/>
          </a:prstGeom>
          <a:ln w="12700">
            <a:miter lim="400000"/>
          </a:ln>
        </p:spPr>
      </p:pic>
      <p:sp>
        <p:nvSpPr>
          <p:cNvPr id="287" name="From Meta AI"/>
          <p:cNvSpPr txBox="1"/>
          <p:nvPr/>
        </p:nvSpPr>
        <p:spPr>
          <a:xfrm>
            <a:off x="17745758" y="11875569"/>
            <a:ext cx="2326844" cy="6314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a:lvl1pPr>
          </a:lstStyle>
          <a:p>
            <a:r>
              <a:t>From Meta AI</a:t>
            </a:r>
          </a:p>
        </p:txBody>
      </p:sp>
      <p:sp>
        <p:nvSpPr>
          <p:cNvPr id="288" name="Personalized Assistance, Individualized Learning"/>
          <p:cNvSpPr txBox="1">
            <a:spLocks noGrp="1"/>
          </p:cNvSpPr>
          <p:nvPr>
            <p:ph type="title"/>
          </p:nvPr>
        </p:nvSpPr>
        <p:spPr>
          <a:prstGeom prst="rect">
            <a:avLst/>
          </a:prstGeom>
        </p:spPr>
        <p:txBody>
          <a:bodyPr>
            <a:normAutofit fontScale="90000"/>
          </a:bodyPr>
          <a:lstStyle>
            <a:lvl1pPr defTabSz="2316479">
              <a:defRPr sz="7979" spc="-79"/>
            </a:lvl1pPr>
          </a:lstStyle>
          <a:p>
            <a:r>
              <a:t>Personalized Assistance, Individualized Learning</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Screenshot 2024-12-02 at 8.52.54 PM.png" descr="Screenshot 2024-12-02 at 8.52.54 PM.png"/>
          <p:cNvPicPr>
            <a:picLocks noChangeAspect="1"/>
          </p:cNvPicPr>
          <p:nvPr/>
        </p:nvPicPr>
        <p:blipFill>
          <a:blip r:embed="rId2"/>
          <a:stretch>
            <a:fillRect/>
          </a:stretch>
        </p:blipFill>
        <p:spPr>
          <a:xfrm>
            <a:off x="2947792" y="2343559"/>
            <a:ext cx="8763782" cy="9716367"/>
          </a:xfrm>
          <a:prstGeom prst="rect">
            <a:avLst/>
          </a:prstGeom>
          <a:ln w="12700">
            <a:miter lim="400000"/>
          </a:ln>
        </p:spPr>
      </p:pic>
      <p:sp>
        <p:nvSpPr>
          <p:cNvPr id="291" name="Diagnose Station Issues"/>
          <p:cNvSpPr txBox="1">
            <a:spLocks noGrp="1"/>
          </p:cNvSpPr>
          <p:nvPr>
            <p:ph type="title"/>
          </p:nvPr>
        </p:nvSpPr>
        <p:spPr>
          <a:prstGeom prst="rect">
            <a:avLst/>
          </a:prstGeom>
        </p:spPr>
        <p:txBody>
          <a:bodyPr/>
          <a:lstStyle/>
          <a:p>
            <a:r>
              <a:t>Diagnose Station Issues</a:t>
            </a:r>
          </a:p>
        </p:txBody>
      </p:sp>
      <p:pic>
        <p:nvPicPr>
          <p:cNvPr id="292" name="Screenshot 2024-12-02 at 9.06.27 PM.png" descr="Screenshot 2024-12-02 at 9.06.27 PM.png"/>
          <p:cNvPicPr>
            <a:picLocks noChangeAspect="1"/>
          </p:cNvPicPr>
          <p:nvPr/>
        </p:nvPicPr>
        <p:blipFill>
          <a:blip r:embed="rId3"/>
          <a:stretch>
            <a:fillRect/>
          </a:stretch>
        </p:blipFill>
        <p:spPr>
          <a:xfrm>
            <a:off x="12815465" y="2556016"/>
            <a:ext cx="7762510" cy="10291206"/>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The Main Take-Aways"/>
          <p:cNvSpPr txBox="1">
            <a:spLocks noGrp="1"/>
          </p:cNvSpPr>
          <p:nvPr>
            <p:ph type="title" idx="4294967295"/>
          </p:nvPr>
        </p:nvSpPr>
        <p:spPr>
          <a:xfrm>
            <a:off x="1219200" y="748364"/>
            <a:ext cx="21945600" cy="1727201"/>
          </a:xfrm>
          <a:prstGeom prst="rect">
            <a:avLst/>
          </a:prstGeom>
        </p:spPr>
        <p:txBody>
          <a:bodyPr/>
          <a:lstStyle/>
          <a:p>
            <a:r>
              <a:rPr dirty="0"/>
              <a:t>The Main Take-Aways</a:t>
            </a:r>
          </a:p>
        </p:txBody>
      </p:sp>
      <p:sp>
        <p:nvSpPr>
          <p:cNvPr id="178" name="AI is becoming an increasingly important commodity with far reaching geopolitical and social consequences. In the words of Henry Kissinger and Eric Schmidt we are in the “Age of AI.” We will talk about little about how we got here.…"/>
          <p:cNvSpPr txBox="1"/>
          <p:nvPr/>
        </p:nvSpPr>
        <p:spPr>
          <a:xfrm>
            <a:off x="1842704" y="2867164"/>
            <a:ext cx="21763254" cy="79816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sz="4800" dirty="0">
                <a:latin typeface="Times New Roman" panose="02020603050405020304" pitchFamily="18" charset="0"/>
                <a:cs typeface="Times New Roman" panose="02020603050405020304" pitchFamily="18" charset="0"/>
              </a:rPr>
              <a:t>AI is becoming an increasingly important commodity with far reaching geopolitical and social consequences. In the words of Henry Kissinger and Eric Schmidt we are in the “Age of AI.” We will talk about little about how we got here.</a:t>
            </a:r>
            <a:endParaRPr lang="en-US" sz="4800" dirty="0">
              <a:latin typeface="Times New Roman" panose="02020603050405020304" pitchFamily="18" charset="0"/>
              <a:cs typeface="Times New Roman" panose="02020603050405020304" pitchFamily="18" charset="0"/>
            </a:endParaRPr>
          </a:p>
          <a:p>
            <a:endParaRPr sz="4800" dirty="0">
              <a:latin typeface="Times New Roman" panose="02020603050405020304" pitchFamily="18" charset="0"/>
              <a:cs typeface="Times New Roman" panose="02020603050405020304" pitchFamily="18" charset="0"/>
            </a:endParaRPr>
          </a:p>
          <a:p>
            <a:r>
              <a:rPr sz="4800" dirty="0">
                <a:latin typeface="Times New Roman" panose="02020603050405020304" pitchFamily="18" charset="0"/>
                <a:cs typeface="Times New Roman" panose="02020603050405020304" pitchFamily="18" charset="0"/>
              </a:rPr>
              <a:t>The power of AI derives from a few key computer technologies and the ability to access vast amounts of data: Large Language Models, Neural Networks, Computer Vision.</a:t>
            </a:r>
            <a:endParaRPr lang="en-US" sz="4800" dirty="0">
              <a:latin typeface="Times New Roman" panose="02020603050405020304" pitchFamily="18" charset="0"/>
              <a:cs typeface="Times New Roman" panose="02020603050405020304" pitchFamily="18" charset="0"/>
            </a:endParaRPr>
          </a:p>
          <a:p>
            <a:endParaRPr sz="4800" dirty="0">
              <a:latin typeface="Times New Roman" panose="02020603050405020304" pitchFamily="18" charset="0"/>
              <a:cs typeface="Times New Roman" panose="02020603050405020304" pitchFamily="18" charset="0"/>
            </a:endParaRPr>
          </a:p>
          <a:p>
            <a:r>
              <a:rPr sz="4800" dirty="0">
                <a:latin typeface="Times New Roman" panose="02020603050405020304" pitchFamily="18" charset="0"/>
                <a:cs typeface="Times New Roman" panose="02020603050405020304" pitchFamily="18" charset="0"/>
              </a:rPr>
              <a:t>AI applications are starting to emerge that have the potential to dramatically change our hobby. You will listen to clips by Gerald, OE1QAG using AI in SSB contesting, and hear the AI application RM Noise in action</a:t>
            </a:r>
            <a:r>
              <a:rPr sz="4800" dirty="0"/>
              <a:t>. </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Get Easy to Understand Answers"/>
          <p:cNvSpPr txBox="1">
            <a:spLocks noGrp="1"/>
          </p:cNvSpPr>
          <p:nvPr>
            <p:ph type="title"/>
          </p:nvPr>
        </p:nvSpPr>
        <p:spPr>
          <a:xfrm>
            <a:off x="11362660" y="11053836"/>
            <a:ext cx="9507053" cy="916800"/>
          </a:xfrm>
          <a:prstGeom prst="rect">
            <a:avLst/>
          </a:prstGeom>
        </p:spPr>
        <p:txBody>
          <a:bodyPr/>
          <a:lstStyle>
            <a:lvl1pPr>
              <a:defRPr sz="4000" spc="-39"/>
            </a:lvl1pPr>
          </a:lstStyle>
          <a:p>
            <a:r>
              <a:rPr dirty="0"/>
              <a:t>Get Easy to Understand Answers</a:t>
            </a:r>
          </a:p>
        </p:txBody>
      </p:sp>
      <p:sp>
        <p:nvSpPr>
          <p:cNvPr id="295" name="Your Personal Radio-Electronics Handbook"/>
          <p:cNvSpPr txBox="1"/>
          <p:nvPr/>
        </p:nvSpPr>
        <p:spPr>
          <a:xfrm>
            <a:off x="1219200" y="404686"/>
            <a:ext cx="21945600" cy="172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ctr" defTabSz="2438400">
              <a:lnSpc>
                <a:spcPct val="80000"/>
              </a:lnSpc>
              <a:spcBef>
                <a:spcPts val="0"/>
              </a:spcBef>
              <a:defRPr sz="4800" spc="-48">
                <a:latin typeface="+mn-lt"/>
                <a:ea typeface="+mn-ea"/>
                <a:cs typeface="+mn-cs"/>
                <a:sym typeface="Canela Bold"/>
              </a:defRPr>
            </a:lvl1pPr>
          </a:lstStyle>
          <a:p>
            <a:r>
              <a:t>Your Personal Radio-Electronics Handbook</a:t>
            </a:r>
          </a:p>
        </p:txBody>
      </p:sp>
      <p:grpSp>
        <p:nvGrpSpPr>
          <p:cNvPr id="299" name="Group"/>
          <p:cNvGrpSpPr/>
          <p:nvPr/>
        </p:nvGrpSpPr>
        <p:grpSpPr>
          <a:xfrm>
            <a:off x="3439256" y="1660942"/>
            <a:ext cx="18603949" cy="10215489"/>
            <a:chOff x="0" y="0"/>
            <a:chExt cx="18603948" cy="10215488"/>
          </a:xfrm>
        </p:grpSpPr>
        <p:pic>
          <p:nvPicPr>
            <p:cNvPr id="296" name="Screenshot 2025-02-01 at 3.12.14 PM.png" descr="Screenshot 2025-02-01 at 3.12.14 PM.png"/>
            <p:cNvPicPr>
              <a:picLocks noChangeAspect="1"/>
            </p:cNvPicPr>
            <p:nvPr/>
          </p:nvPicPr>
          <p:blipFill>
            <a:blip r:embed="rId2"/>
            <a:stretch>
              <a:fillRect/>
            </a:stretch>
          </p:blipFill>
          <p:spPr>
            <a:xfrm>
              <a:off x="0" y="0"/>
              <a:ext cx="7846436" cy="10215489"/>
            </a:xfrm>
            <a:prstGeom prst="rect">
              <a:avLst/>
            </a:prstGeom>
            <a:ln w="12700" cap="flat">
              <a:noFill/>
              <a:miter lim="400000"/>
            </a:ln>
            <a:effectLst/>
          </p:spPr>
        </p:pic>
        <p:pic>
          <p:nvPicPr>
            <p:cNvPr id="297" name="Screenshot 2025-02-01 at 3.25.15 PM.png" descr="Screenshot 2025-02-01 at 3.25.15 PM.png"/>
            <p:cNvPicPr>
              <a:picLocks noChangeAspect="1"/>
            </p:cNvPicPr>
            <p:nvPr/>
          </p:nvPicPr>
          <p:blipFill>
            <a:blip r:embed="rId3"/>
            <a:stretch>
              <a:fillRect/>
            </a:stretch>
          </p:blipFill>
          <p:spPr>
            <a:xfrm>
              <a:off x="8714810" y="9820"/>
              <a:ext cx="9889139" cy="8869555"/>
            </a:xfrm>
            <a:prstGeom prst="rect">
              <a:avLst/>
            </a:prstGeom>
            <a:ln w="12700" cap="flat">
              <a:noFill/>
              <a:miter lim="400000"/>
            </a:ln>
            <a:effectLst/>
          </p:spPr>
        </p:pic>
        <p:sp>
          <p:nvSpPr>
            <p:cNvPr id="298" name="Rectangle"/>
            <p:cNvSpPr/>
            <p:nvPr/>
          </p:nvSpPr>
          <p:spPr>
            <a:xfrm>
              <a:off x="8845010" y="2903378"/>
              <a:ext cx="1574624" cy="127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endParaRPr/>
            </a:p>
          </p:txBody>
        </p:sp>
      </p:gr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AI Powered Radio Interfaces"/>
          <p:cNvSpPr txBox="1">
            <a:spLocks noGrp="1"/>
          </p:cNvSpPr>
          <p:nvPr>
            <p:ph type="title"/>
          </p:nvPr>
        </p:nvSpPr>
        <p:spPr>
          <a:prstGeom prst="rect">
            <a:avLst/>
          </a:prstGeom>
        </p:spPr>
        <p:txBody>
          <a:bodyPr/>
          <a:lstStyle/>
          <a:p>
            <a:r>
              <a:t>AI Powered Radio Interfaces</a:t>
            </a:r>
          </a:p>
        </p:txBody>
      </p:sp>
      <p:sp>
        <p:nvSpPr>
          <p:cNvPr id="302" name="Hams already use and experience digitized voice:…"/>
          <p:cNvSpPr txBox="1">
            <a:spLocks noGrp="1"/>
          </p:cNvSpPr>
          <p:nvPr>
            <p:ph type="body" idx="1"/>
          </p:nvPr>
        </p:nvSpPr>
        <p:spPr>
          <a:xfrm>
            <a:off x="917417" y="2511166"/>
            <a:ext cx="15423278" cy="10306933"/>
          </a:xfrm>
          <a:prstGeom prst="rect">
            <a:avLst/>
          </a:prstGeom>
        </p:spPr>
        <p:txBody>
          <a:bodyPr/>
          <a:lstStyle/>
          <a:p>
            <a:pPr marL="267588" indent="-267588" defTabSz="1194786">
              <a:spcBef>
                <a:spcPts val="1100"/>
              </a:spcBef>
              <a:defRPr sz="2156">
                <a:latin typeface="Canela Text Bold"/>
                <a:ea typeface="Canela Text Bold"/>
                <a:cs typeface="Canela Text Bold"/>
                <a:sym typeface="Canela Text Bold"/>
              </a:defRPr>
            </a:pPr>
            <a:r>
              <a:t>Hams already use and experience digitized voice:</a:t>
            </a:r>
          </a:p>
          <a:p>
            <a:pPr marL="535177" lvl="1" indent="-267588" defTabSz="1194786">
              <a:spcBef>
                <a:spcPts val="1100"/>
              </a:spcBef>
              <a:defRPr sz="2156"/>
            </a:pPr>
            <a:r>
              <a:t>digital voice technologies (e.g., D-Star, DMR, System Fusion, FreeDV (open-source DV standard)</a:t>
            </a:r>
          </a:p>
          <a:p>
            <a:pPr marL="535177" lvl="1" indent="-267588" defTabSz="1194786">
              <a:spcBef>
                <a:spcPts val="1100"/>
              </a:spcBef>
              <a:defRPr sz="2156"/>
            </a:pPr>
            <a:r>
              <a:t>devices that annunciate such as talking SWR and power meters, repeater time and station info</a:t>
            </a:r>
          </a:p>
          <a:p>
            <a:pPr marL="267588" indent="-267588" defTabSz="1194786">
              <a:spcBef>
                <a:spcPts val="1100"/>
              </a:spcBef>
              <a:defRPr sz="2156">
                <a:latin typeface="Canela Text Bold"/>
                <a:ea typeface="Canela Text Bold"/>
                <a:cs typeface="Canela Text Bold"/>
                <a:sym typeface="Canela Text Bold"/>
              </a:defRPr>
            </a:pPr>
            <a:r>
              <a:t>Unattended Commercial Radio:</a:t>
            </a:r>
          </a:p>
          <a:p>
            <a:pPr marL="535177" lvl="1" indent="-267588" defTabSz="1194786">
              <a:spcBef>
                <a:spcPts val="1100"/>
              </a:spcBef>
              <a:defRPr sz="2156"/>
            </a:pPr>
            <a:r>
              <a:t>In 1995 the FCC enabled commercial radio to run unattended</a:t>
            </a:r>
          </a:p>
          <a:p>
            <a:pPr marL="535177" lvl="1" indent="-267588" defTabSz="1194786">
              <a:spcBef>
                <a:spcPts val="1100"/>
              </a:spcBef>
              <a:defRPr sz="2156"/>
            </a:pPr>
            <a:r>
              <a:t>DJ’s using computers could manually setup a voice track that would air automatically. </a:t>
            </a:r>
          </a:p>
          <a:p>
            <a:pPr marL="535177" lvl="1" indent="-267588" defTabSz="1194786">
              <a:spcBef>
                <a:spcPts val="1100"/>
              </a:spcBef>
              <a:defRPr sz="2156"/>
            </a:pPr>
            <a:r>
              <a:t>AI is now in its wide-spread use in commercial radio to automate voice tracks and create the illusion of a live broadcast</a:t>
            </a:r>
          </a:p>
          <a:p>
            <a:pPr marL="535177" lvl="1" indent="-267588" defTabSz="1194786">
              <a:spcBef>
                <a:spcPts val="1100"/>
              </a:spcBef>
              <a:defRPr sz="2156"/>
            </a:pPr>
            <a:r>
              <a:t>Enable stations to run through the night and early morning without a live DJ</a:t>
            </a:r>
          </a:p>
          <a:p>
            <a:pPr marL="535177" lvl="1" indent="-267588" defTabSz="1194786">
              <a:spcBef>
                <a:spcPts val="1100"/>
              </a:spcBef>
              <a:defRPr sz="2156"/>
            </a:pPr>
            <a:r>
              <a:t>SmartFM, SPECai, SuperHiFi, RadioGPT, Voicetrack.ai etc. provide AI assisted operation of commercial radio and TV. For example, AI has changed voice tracking from a purely manual task to one with minimal manual input.</a:t>
            </a:r>
          </a:p>
          <a:p>
            <a:pPr marL="267588" indent="-267588" defTabSz="1194786">
              <a:spcBef>
                <a:spcPts val="1100"/>
              </a:spcBef>
              <a:defRPr sz="2156">
                <a:latin typeface="Canela Text Bold"/>
                <a:ea typeface="Canela Text Bold"/>
                <a:cs typeface="Canela Text Bold"/>
                <a:sym typeface="Canela Text Bold"/>
              </a:defRPr>
            </a:pPr>
            <a:r>
              <a:t>AI Powered Voice Interface for Radio:</a:t>
            </a:r>
          </a:p>
          <a:p>
            <a:pPr marL="535177" lvl="1" indent="-267588" defTabSz="1194786">
              <a:spcBef>
                <a:spcPts val="1100"/>
              </a:spcBef>
              <a:defRPr sz="2156"/>
            </a:pPr>
            <a:r>
              <a:t>Motorola developed ViQi (“Vicki”), an AI powered voice interface for Police radios. </a:t>
            </a:r>
          </a:p>
          <a:p>
            <a:pPr marL="535177" lvl="1" indent="-267588" defTabSz="1194786">
              <a:spcBef>
                <a:spcPts val="1100"/>
              </a:spcBef>
              <a:defRPr sz="2156"/>
            </a:pPr>
            <a:r>
              <a:t>Officer can change the radio zone and channel by voice (i.e., CAT control); check license plates and driver’s licenses.</a:t>
            </a:r>
          </a:p>
          <a:p>
            <a:pPr marL="267588" indent="-267588" defTabSz="1194786">
              <a:spcBef>
                <a:spcPts val="1100"/>
              </a:spcBef>
              <a:defRPr sz="2156">
                <a:latin typeface="Canela Text Bold"/>
                <a:ea typeface="Canela Text Bold"/>
                <a:cs typeface="Canela Text Bold"/>
                <a:sym typeface="Canela Text Bold"/>
              </a:defRPr>
            </a:pPr>
            <a:r>
              <a:t>AI powered interfaces would be capable of providing hams with:</a:t>
            </a:r>
          </a:p>
          <a:p>
            <a:pPr marL="535177" lvl="1" indent="-267588" defTabSz="1194786">
              <a:spcBef>
                <a:spcPts val="1100"/>
              </a:spcBef>
              <a:defRPr sz="2156"/>
            </a:pPr>
            <a:r>
              <a:t>Voice operated CAT </a:t>
            </a:r>
          </a:p>
          <a:p>
            <a:pPr marL="535177" lvl="1" indent="-267588" defTabSz="1194786">
              <a:spcBef>
                <a:spcPts val="1100"/>
              </a:spcBef>
              <a:defRPr sz="2156"/>
            </a:pPr>
            <a:r>
              <a:t>Voice controlled operating parameters </a:t>
            </a:r>
          </a:p>
          <a:p>
            <a:pPr marL="535177" lvl="1" indent="-267588" defTabSz="1194786">
              <a:spcBef>
                <a:spcPts val="1100"/>
              </a:spcBef>
              <a:defRPr sz="2156"/>
            </a:pPr>
            <a:r>
              <a:t>AI with translation and understanding could do voice to CW/digital modes and CW/digital modes to voice transmission/reception substituting abbreviations such Morse DE, QTH for natural language or otherwise format or modify our language for intelligibility. </a:t>
            </a:r>
          </a:p>
          <a:p>
            <a:pPr marL="535177" lvl="1" indent="-267588" defTabSz="1194786">
              <a:spcBef>
                <a:spcPts val="1100"/>
              </a:spcBef>
              <a:defRPr sz="2156"/>
            </a:pPr>
            <a:r>
              <a:t>AI assisted rapid tuning of signals that can be challenging to tune manually such as snippets of SSB in noise.</a:t>
            </a:r>
          </a:p>
        </p:txBody>
      </p:sp>
      <p:pic>
        <p:nvPicPr>
          <p:cNvPr id="303" name="Screenshot 2024-12-08 at 2.21.46 PM.png" descr="Screenshot 2024-12-08 at 2.21.46 PM.png"/>
          <p:cNvPicPr>
            <a:picLocks noChangeAspect="1"/>
          </p:cNvPicPr>
          <p:nvPr/>
        </p:nvPicPr>
        <p:blipFill>
          <a:blip r:embed="rId2"/>
          <a:stretch>
            <a:fillRect/>
          </a:stretch>
        </p:blipFill>
        <p:spPr>
          <a:xfrm>
            <a:off x="17505012" y="3206059"/>
            <a:ext cx="5288015" cy="4149171"/>
          </a:xfrm>
          <a:prstGeom prst="rect">
            <a:avLst/>
          </a:prstGeom>
          <a:ln w="12700">
            <a:miter lim="400000"/>
          </a:ln>
        </p:spPr>
      </p:pic>
      <p:sp>
        <p:nvSpPr>
          <p:cNvPr id="304" name="AI radio apps can select and assemble a voice track of pre-recorded audio segments based upon various parameters to create the illusion of a live broadcast."/>
          <p:cNvSpPr txBox="1"/>
          <p:nvPr/>
        </p:nvSpPr>
        <p:spPr>
          <a:xfrm>
            <a:off x="17375502" y="7355595"/>
            <a:ext cx="6027967" cy="1791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400"/>
            </a:lvl1pPr>
          </a:lstStyle>
          <a:p>
            <a:r>
              <a:t>AI radio apps can select and assemble a voice track of pre-recorded audio segments based upon various parameters to create the illusion of a live broadcast.</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Improve Signal Reception and Understanding"/>
          <p:cNvSpPr txBox="1">
            <a:spLocks noGrp="1"/>
          </p:cNvSpPr>
          <p:nvPr>
            <p:ph type="title"/>
          </p:nvPr>
        </p:nvSpPr>
        <p:spPr>
          <a:prstGeom prst="rect">
            <a:avLst/>
          </a:prstGeom>
        </p:spPr>
        <p:txBody>
          <a:bodyPr/>
          <a:lstStyle/>
          <a:p>
            <a:r>
              <a:t>Improve Signal Reception and Understanding</a:t>
            </a:r>
          </a:p>
        </p:txBody>
      </p:sp>
      <p:sp>
        <p:nvSpPr>
          <p:cNvPr id="307" name="Use predictive and natural language processing capabilities to fill-in errors (e.g., missing pieces of a conversation, words in text, characters in CW) due to the operating environment.…"/>
          <p:cNvSpPr txBox="1">
            <a:spLocks noGrp="1"/>
          </p:cNvSpPr>
          <p:nvPr>
            <p:ph type="body" sz="half" idx="1"/>
          </p:nvPr>
        </p:nvSpPr>
        <p:spPr>
          <a:xfrm>
            <a:off x="1696848" y="2616200"/>
            <a:ext cx="13815490" cy="8483600"/>
          </a:xfrm>
          <a:prstGeom prst="rect">
            <a:avLst/>
          </a:prstGeom>
        </p:spPr>
        <p:txBody>
          <a:bodyPr/>
          <a:lstStyle/>
          <a:p>
            <a:pPr>
              <a:defRPr sz="3600"/>
            </a:pPr>
            <a:r>
              <a:t>Use predictive and natural language processing capabilities to fill-in errors (e.g., missing pieces of a conversation, words in text, characters in CW) due to the operating environment.</a:t>
            </a:r>
          </a:p>
          <a:p>
            <a:pPr>
              <a:defRPr sz="3600"/>
            </a:pPr>
            <a:r>
              <a:t>Using machine learning to classify signals and create fingerprints for immediate identification of a signal within a complex environment. Automate digital communications.</a:t>
            </a:r>
          </a:p>
        </p:txBody>
      </p:sp>
      <p:sp>
        <p:nvSpPr>
          <p:cNvPr id="308" name="K8OGT Lots of QRN and QRM OM… got Hitsville I think your name is Sam"/>
          <p:cNvSpPr/>
          <p:nvPr/>
        </p:nvSpPr>
        <p:spPr>
          <a:xfrm>
            <a:off x="19175601" y="2491911"/>
            <a:ext cx="4409705" cy="2622008"/>
          </a:xfrm>
          <a:prstGeom prst="wedgeEllipseCallout">
            <a:avLst>
              <a:gd name="adj1" fmla="val -49355"/>
              <a:gd name="adj2" fmla="val 67347"/>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1130300">
              <a:lnSpc>
                <a:spcPct val="100000"/>
              </a:lnSpc>
              <a:spcBef>
                <a:spcPts val="0"/>
              </a:spcBef>
              <a:defRPr sz="2200">
                <a:solidFill>
                  <a:srgbClr val="FFFFFF"/>
                </a:solidFill>
                <a:latin typeface="Graphik"/>
                <a:ea typeface="Graphik"/>
                <a:cs typeface="Graphik"/>
                <a:sym typeface="Graphik"/>
              </a:defRPr>
            </a:lvl1pPr>
          </a:lstStyle>
          <a:p>
            <a:r>
              <a:t>K8OGT Lots of QRN and QRM OM… got Hitsville I think your name is Sam</a:t>
            </a:r>
          </a:p>
        </p:txBody>
      </p:sp>
      <p:pic>
        <p:nvPicPr>
          <p:cNvPr id="309" name="adc65b125abdc3682aa63935a4167a78.jpg" descr="adc65b125abdc3682aa63935a4167a78.jpg"/>
          <p:cNvPicPr>
            <a:picLocks noChangeAspect="1"/>
          </p:cNvPicPr>
          <p:nvPr/>
        </p:nvPicPr>
        <p:blipFill>
          <a:blip r:embed="rId2"/>
          <a:srcRect l="5840" t="944" r="4757" b="1362"/>
          <a:stretch>
            <a:fillRect/>
          </a:stretch>
        </p:blipFill>
        <p:spPr>
          <a:xfrm>
            <a:off x="15913882" y="5225931"/>
            <a:ext cx="3512958" cy="2341838"/>
          </a:xfrm>
          <a:custGeom>
            <a:avLst/>
            <a:gdLst/>
            <a:ahLst/>
            <a:cxnLst>
              <a:cxn ang="0">
                <a:pos x="wd2" y="hd2"/>
              </a:cxn>
              <a:cxn ang="5400000">
                <a:pos x="wd2" y="hd2"/>
              </a:cxn>
              <a:cxn ang="10800000">
                <a:pos x="wd2" y="hd2"/>
              </a:cxn>
              <a:cxn ang="16200000">
                <a:pos x="wd2" y="hd2"/>
              </a:cxn>
            </a:cxnLst>
            <a:rect l="0" t="0" r="r" b="b"/>
            <a:pathLst>
              <a:path w="21534" h="21588" extrusionOk="0">
                <a:moveTo>
                  <a:pt x="16780" y="5"/>
                </a:moveTo>
                <a:cubicBezTo>
                  <a:pt x="16461" y="15"/>
                  <a:pt x="16159" y="44"/>
                  <a:pt x="16086" y="85"/>
                </a:cubicBezTo>
                <a:cubicBezTo>
                  <a:pt x="16039" y="112"/>
                  <a:pt x="15717" y="138"/>
                  <a:pt x="15371" y="140"/>
                </a:cubicBezTo>
                <a:cubicBezTo>
                  <a:pt x="15026" y="142"/>
                  <a:pt x="14565" y="163"/>
                  <a:pt x="14349" y="188"/>
                </a:cubicBezTo>
                <a:cubicBezTo>
                  <a:pt x="14133" y="212"/>
                  <a:pt x="13847" y="246"/>
                  <a:pt x="13712" y="261"/>
                </a:cubicBezTo>
                <a:cubicBezTo>
                  <a:pt x="13577" y="276"/>
                  <a:pt x="13418" y="321"/>
                  <a:pt x="13357" y="363"/>
                </a:cubicBezTo>
                <a:cubicBezTo>
                  <a:pt x="13264" y="428"/>
                  <a:pt x="13215" y="433"/>
                  <a:pt x="13053" y="385"/>
                </a:cubicBezTo>
                <a:cubicBezTo>
                  <a:pt x="12781" y="305"/>
                  <a:pt x="12499" y="312"/>
                  <a:pt x="12355" y="403"/>
                </a:cubicBezTo>
                <a:cubicBezTo>
                  <a:pt x="12286" y="446"/>
                  <a:pt x="12195" y="480"/>
                  <a:pt x="12150" y="480"/>
                </a:cubicBezTo>
                <a:cubicBezTo>
                  <a:pt x="12039" y="480"/>
                  <a:pt x="11905" y="710"/>
                  <a:pt x="11819" y="1047"/>
                </a:cubicBezTo>
                <a:cubicBezTo>
                  <a:pt x="11758" y="1289"/>
                  <a:pt x="11747" y="1465"/>
                  <a:pt x="11729" y="2368"/>
                </a:cubicBezTo>
                <a:cubicBezTo>
                  <a:pt x="11718" y="2941"/>
                  <a:pt x="11697" y="3443"/>
                  <a:pt x="11683" y="3484"/>
                </a:cubicBezTo>
                <a:cubicBezTo>
                  <a:pt x="11669" y="3525"/>
                  <a:pt x="11657" y="3875"/>
                  <a:pt x="11656" y="4263"/>
                </a:cubicBezTo>
                <a:cubicBezTo>
                  <a:pt x="11654" y="5006"/>
                  <a:pt x="11641" y="5074"/>
                  <a:pt x="11501" y="5127"/>
                </a:cubicBezTo>
                <a:cubicBezTo>
                  <a:pt x="11411" y="5160"/>
                  <a:pt x="11131" y="5469"/>
                  <a:pt x="11075" y="5595"/>
                </a:cubicBezTo>
                <a:cubicBezTo>
                  <a:pt x="10982" y="5803"/>
                  <a:pt x="10803" y="6345"/>
                  <a:pt x="10783" y="6484"/>
                </a:cubicBezTo>
                <a:cubicBezTo>
                  <a:pt x="10771" y="6570"/>
                  <a:pt x="10740" y="6700"/>
                  <a:pt x="10715" y="6773"/>
                </a:cubicBezTo>
                <a:cubicBezTo>
                  <a:pt x="10690" y="6846"/>
                  <a:pt x="10669" y="6976"/>
                  <a:pt x="10669" y="7062"/>
                </a:cubicBezTo>
                <a:cubicBezTo>
                  <a:pt x="10669" y="7148"/>
                  <a:pt x="10654" y="7231"/>
                  <a:pt x="10635" y="7249"/>
                </a:cubicBezTo>
                <a:cubicBezTo>
                  <a:pt x="10616" y="7266"/>
                  <a:pt x="10566" y="7402"/>
                  <a:pt x="10523" y="7549"/>
                </a:cubicBezTo>
                <a:cubicBezTo>
                  <a:pt x="10480" y="7695"/>
                  <a:pt x="10429" y="7816"/>
                  <a:pt x="10411" y="7816"/>
                </a:cubicBezTo>
                <a:cubicBezTo>
                  <a:pt x="10392" y="7816"/>
                  <a:pt x="10317" y="7933"/>
                  <a:pt x="10245" y="8079"/>
                </a:cubicBezTo>
                <a:cubicBezTo>
                  <a:pt x="10174" y="8225"/>
                  <a:pt x="10061" y="8397"/>
                  <a:pt x="9992" y="8460"/>
                </a:cubicBezTo>
                <a:cubicBezTo>
                  <a:pt x="9924" y="8523"/>
                  <a:pt x="9774" y="8691"/>
                  <a:pt x="9659" y="8836"/>
                </a:cubicBezTo>
                <a:cubicBezTo>
                  <a:pt x="9545" y="8982"/>
                  <a:pt x="9386" y="9144"/>
                  <a:pt x="9306" y="9195"/>
                </a:cubicBezTo>
                <a:cubicBezTo>
                  <a:pt x="9227" y="9246"/>
                  <a:pt x="9154" y="9321"/>
                  <a:pt x="9143" y="9363"/>
                </a:cubicBezTo>
                <a:cubicBezTo>
                  <a:pt x="9089" y="9575"/>
                  <a:pt x="8760" y="9626"/>
                  <a:pt x="8542" y="9455"/>
                </a:cubicBezTo>
                <a:cubicBezTo>
                  <a:pt x="8497" y="9419"/>
                  <a:pt x="8446" y="9389"/>
                  <a:pt x="8428" y="9389"/>
                </a:cubicBezTo>
                <a:cubicBezTo>
                  <a:pt x="8410" y="9389"/>
                  <a:pt x="8308" y="9300"/>
                  <a:pt x="8202" y="9191"/>
                </a:cubicBezTo>
                <a:cubicBezTo>
                  <a:pt x="8096" y="9083"/>
                  <a:pt x="7995" y="8994"/>
                  <a:pt x="7978" y="8994"/>
                </a:cubicBezTo>
                <a:cubicBezTo>
                  <a:pt x="7961" y="8994"/>
                  <a:pt x="7882" y="8900"/>
                  <a:pt x="7800" y="8785"/>
                </a:cubicBezTo>
                <a:cubicBezTo>
                  <a:pt x="7719" y="8670"/>
                  <a:pt x="7594" y="8527"/>
                  <a:pt x="7521" y="8467"/>
                </a:cubicBezTo>
                <a:cubicBezTo>
                  <a:pt x="7447" y="8407"/>
                  <a:pt x="7332" y="8295"/>
                  <a:pt x="7265" y="8214"/>
                </a:cubicBezTo>
                <a:lnTo>
                  <a:pt x="7144" y="8068"/>
                </a:lnTo>
                <a:lnTo>
                  <a:pt x="7158" y="7435"/>
                </a:lnTo>
                <a:cubicBezTo>
                  <a:pt x="7169" y="6920"/>
                  <a:pt x="7184" y="6767"/>
                  <a:pt x="7241" y="6594"/>
                </a:cubicBezTo>
                <a:cubicBezTo>
                  <a:pt x="7279" y="6477"/>
                  <a:pt x="7321" y="6371"/>
                  <a:pt x="7333" y="6360"/>
                </a:cubicBezTo>
                <a:cubicBezTo>
                  <a:pt x="7346" y="6348"/>
                  <a:pt x="7513" y="6319"/>
                  <a:pt x="7706" y="6294"/>
                </a:cubicBezTo>
                <a:cubicBezTo>
                  <a:pt x="8038" y="6250"/>
                  <a:pt x="8073" y="6233"/>
                  <a:pt x="8421" y="5972"/>
                </a:cubicBezTo>
                <a:cubicBezTo>
                  <a:pt x="8622" y="5820"/>
                  <a:pt x="8797" y="5697"/>
                  <a:pt x="8810" y="5697"/>
                </a:cubicBezTo>
                <a:cubicBezTo>
                  <a:pt x="8830" y="5698"/>
                  <a:pt x="9066" y="5537"/>
                  <a:pt x="9479" y="5244"/>
                </a:cubicBezTo>
                <a:cubicBezTo>
                  <a:pt x="9518" y="5216"/>
                  <a:pt x="9564" y="5144"/>
                  <a:pt x="9584" y="5079"/>
                </a:cubicBezTo>
                <a:cubicBezTo>
                  <a:pt x="9644" y="4881"/>
                  <a:pt x="9508" y="4787"/>
                  <a:pt x="9131" y="4775"/>
                </a:cubicBezTo>
                <a:cubicBezTo>
                  <a:pt x="8959" y="4770"/>
                  <a:pt x="8732" y="4738"/>
                  <a:pt x="8625" y="4702"/>
                </a:cubicBezTo>
                <a:lnTo>
                  <a:pt x="8431" y="4636"/>
                </a:lnTo>
                <a:lnTo>
                  <a:pt x="8674" y="4527"/>
                </a:lnTo>
                <a:cubicBezTo>
                  <a:pt x="9193" y="4293"/>
                  <a:pt x="9392" y="4036"/>
                  <a:pt x="9418" y="3564"/>
                </a:cubicBezTo>
                <a:cubicBezTo>
                  <a:pt x="9433" y="3305"/>
                  <a:pt x="9412" y="3198"/>
                  <a:pt x="9270" y="2760"/>
                </a:cubicBezTo>
                <a:cubicBezTo>
                  <a:pt x="9153" y="2398"/>
                  <a:pt x="8655" y="2252"/>
                  <a:pt x="8182" y="2441"/>
                </a:cubicBezTo>
                <a:cubicBezTo>
                  <a:pt x="8047" y="2495"/>
                  <a:pt x="7856" y="2586"/>
                  <a:pt x="7757" y="2642"/>
                </a:cubicBezTo>
                <a:cubicBezTo>
                  <a:pt x="7658" y="2699"/>
                  <a:pt x="7574" y="2745"/>
                  <a:pt x="7569" y="2745"/>
                </a:cubicBezTo>
                <a:cubicBezTo>
                  <a:pt x="7565" y="2745"/>
                  <a:pt x="7560" y="2658"/>
                  <a:pt x="7560" y="2551"/>
                </a:cubicBezTo>
                <a:cubicBezTo>
                  <a:pt x="7560" y="2444"/>
                  <a:pt x="7546" y="2345"/>
                  <a:pt x="7528" y="2328"/>
                </a:cubicBezTo>
                <a:cubicBezTo>
                  <a:pt x="7510" y="2311"/>
                  <a:pt x="7494" y="2255"/>
                  <a:pt x="7494" y="2207"/>
                </a:cubicBezTo>
                <a:cubicBezTo>
                  <a:pt x="7494" y="2122"/>
                  <a:pt x="7322" y="1883"/>
                  <a:pt x="7178" y="1768"/>
                </a:cubicBezTo>
                <a:cubicBezTo>
                  <a:pt x="7138" y="1737"/>
                  <a:pt x="7036" y="1710"/>
                  <a:pt x="6949" y="1710"/>
                </a:cubicBezTo>
                <a:lnTo>
                  <a:pt x="6791" y="1710"/>
                </a:lnTo>
                <a:lnTo>
                  <a:pt x="6888" y="1614"/>
                </a:lnTo>
                <a:cubicBezTo>
                  <a:pt x="6942" y="1561"/>
                  <a:pt x="7018" y="1513"/>
                  <a:pt x="7054" y="1512"/>
                </a:cubicBezTo>
                <a:cubicBezTo>
                  <a:pt x="7090" y="1511"/>
                  <a:pt x="7155" y="1467"/>
                  <a:pt x="7200" y="1413"/>
                </a:cubicBezTo>
                <a:lnTo>
                  <a:pt x="7282" y="1318"/>
                </a:lnTo>
                <a:lnTo>
                  <a:pt x="7190" y="1194"/>
                </a:lnTo>
                <a:cubicBezTo>
                  <a:pt x="7075" y="1041"/>
                  <a:pt x="6938" y="1036"/>
                  <a:pt x="6691" y="1175"/>
                </a:cubicBezTo>
                <a:cubicBezTo>
                  <a:pt x="6474" y="1298"/>
                  <a:pt x="6298" y="1511"/>
                  <a:pt x="6268" y="1695"/>
                </a:cubicBezTo>
                <a:cubicBezTo>
                  <a:pt x="6246" y="1826"/>
                  <a:pt x="6247" y="1827"/>
                  <a:pt x="6166" y="1611"/>
                </a:cubicBezTo>
                <a:cubicBezTo>
                  <a:pt x="6120" y="1491"/>
                  <a:pt x="6065" y="1375"/>
                  <a:pt x="6044" y="1355"/>
                </a:cubicBezTo>
                <a:cubicBezTo>
                  <a:pt x="5846" y="1161"/>
                  <a:pt x="5405" y="1223"/>
                  <a:pt x="5261" y="1464"/>
                </a:cubicBezTo>
                <a:cubicBezTo>
                  <a:pt x="5206" y="1556"/>
                  <a:pt x="5171" y="1669"/>
                  <a:pt x="5171" y="1757"/>
                </a:cubicBezTo>
                <a:cubicBezTo>
                  <a:pt x="5171" y="1836"/>
                  <a:pt x="5157" y="1916"/>
                  <a:pt x="5139" y="1933"/>
                </a:cubicBezTo>
                <a:cubicBezTo>
                  <a:pt x="5121" y="1949"/>
                  <a:pt x="5105" y="2149"/>
                  <a:pt x="5105" y="2375"/>
                </a:cubicBezTo>
                <a:lnTo>
                  <a:pt x="5105" y="2785"/>
                </a:lnTo>
                <a:lnTo>
                  <a:pt x="5005" y="2730"/>
                </a:lnTo>
                <a:cubicBezTo>
                  <a:pt x="4926" y="2685"/>
                  <a:pt x="4878" y="2689"/>
                  <a:pt x="4762" y="2752"/>
                </a:cubicBezTo>
                <a:lnTo>
                  <a:pt x="4616" y="2829"/>
                </a:lnTo>
                <a:lnTo>
                  <a:pt x="4516" y="2664"/>
                </a:lnTo>
                <a:cubicBezTo>
                  <a:pt x="4342" y="2376"/>
                  <a:pt x="4155" y="2446"/>
                  <a:pt x="3689" y="2979"/>
                </a:cubicBezTo>
                <a:cubicBezTo>
                  <a:pt x="3465" y="3235"/>
                  <a:pt x="3439" y="3304"/>
                  <a:pt x="3519" y="3436"/>
                </a:cubicBezTo>
                <a:cubicBezTo>
                  <a:pt x="3586" y="3548"/>
                  <a:pt x="3590" y="3537"/>
                  <a:pt x="3419" y="3656"/>
                </a:cubicBezTo>
                <a:cubicBezTo>
                  <a:pt x="3347" y="3706"/>
                  <a:pt x="3210" y="3847"/>
                  <a:pt x="3115" y="3971"/>
                </a:cubicBezTo>
                <a:cubicBezTo>
                  <a:pt x="2960" y="4172"/>
                  <a:pt x="2943" y="4211"/>
                  <a:pt x="2952" y="4366"/>
                </a:cubicBezTo>
                <a:cubicBezTo>
                  <a:pt x="2960" y="4508"/>
                  <a:pt x="2978" y="4549"/>
                  <a:pt x="3059" y="4589"/>
                </a:cubicBezTo>
                <a:cubicBezTo>
                  <a:pt x="3113" y="4615"/>
                  <a:pt x="3164" y="4641"/>
                  <a:pt x="3171" y="4647"/>
                </a:cubicBezTo>
                <a:cubicBezTo>
                  <a:pt x="3177" y="4654"/>
                  <a:pt x="3145" y="4776"/>
                  <a:pt x="3098" y="4918"/>
                </a:cubicBezTo>
                <a:cubicBezTo>
                  <a:pt x="3051" y="5060"/>
                  <a:pt x="3010" y="5203"/>
                  <a:pt x="3010" y="5236"/>
                </a:cubicBezTo>
                <a:cubicBezTo>
                  <a:pt x="3010" y="5270"/>
                  <a:pt x="2976" y="5399"/>
                  <a:pt x="2932" y="5522"/>
                </a:cubicBezTo>
                <a:cubicBezTo>
                  <a:pt x="2816" y="5850"/>
                  <a:pt x="2800" y="6004"/>
                  <a:pt x="2872" y="6129"/>
                </a:cubicBezTo>
                <a:cubicBezTo>
                  <a:pt x="2966" y="6292"/>
                  <a:pt x="3091" y="6313"/>
                  <a:pt x="3224" y="6195"/>
                </a:cubicBezTo>
                <a:lnTo>
                  <a:pt x="3339" y="6096"/>
                </a:lnTo>
                <a:lnTo>
                  <a:pt x="3344" y="6279"/>
                </a:lnTo>
                <a:cubicBezTo>
                  <a:pt x="3347" y="6380"/>
                  <a:pt x="3346" y="6554"/>
                  <a:pt x="3341" y="6667"/>
                </a:cubicBezTo>
                <a:cubicBezTo>
                  <a:pt x="3330" y="6947"/>
                  <a:pt x="3426" y="7098"/>
                  <a:pt x="3589" y="7058"/>
                </a:cubicBezTo>
                <a:cubicBezTo>
                  <a:pt x="3774" y="7013"/>
                  <a:pt x="3796" y="6959"/>
                  <a:pt x="3796" y="6528"/>
                </a:cubicBezTo>
                <a:cubicBezTo>
                  <a:pt x="3796" y="6312"/>
                  <a:pt x="3810" y="6140"/>
                  <a:pt x="3828" y="6140"/>
                </a:cubicBezTo>
                <a:cubicBezTo>
                  <a:pt x="3873" y="6140"/>
                  <a:pt x="3927" y="6311"/>
                  <a:pt x="3927" y="6455"/>
                </a:cubicBezTo>
                <a:cubicBezTo>
                  <a:pt x="3927" y="6523"/>
                  <a:pt x="3941" y="6590"/>
                  <a:pt x="3957" y="6605"/>
                </a:cubicBezTo>
                <a:cubicBezTo>
                  <a:pt x="3973" y="6620"/>
                  <a:pt x="3994" y="6708"/>
                  <a:pt x="4005" y="6799"/>
                </a:cubicBezTo>
                <a:cubicBezTo>
                  <a:pt x="4017" y="6890"/>
                  <a:pt x="4074" y="7045"/>
                  <a:pt x="4132" y="7146"/>
                </a:cubicBezTo>
                <a:cubicBezTo>
                  <a:pt x="4231" y="7318"/>
                  <a:pt x="4256" y="7331"/>
                  <a:pt x="4511" y="7380"/>
                </a:cubicBezTo>
                <a:cubicBezTo>
                  <a:pt x="4775" y="7431"/>
                  <a:pt x="4783" y="7439"/>
                  <a:pt x="4764" y="7552"/>
                </a:cubicBezTo>
                <a:cubicBezTo>
                  <a:pt x="4741" y="7690"/>
                  <a:pt x="4526" y="8207"/>
                  <a:pt x="4492" y="8207"/>
                </a:cubicBezTo>
                <a:cubicBezTo>
                  <a:pt x="4479" y="8207"/>
                  <a:pt x="4394" y="8357"/>
                  <a:pt x="4305" y="8540"/>
                </a:cubicBezTo>
                <a:cubicBezTo>
                  <a:pt x="4128" y="8902"/>
                  <a:pt x="3796" y="9529"/>
                  <a:pt x="3677" y="9722"/>
                </a:cubicBezTo>
                <a:cubicBezTo>
                  <a:pt x="3636" y="9788"/>
                  <a:pt x="3593" y="9879"/>
                  <a:pt x="3582" y="9923"/>
                </a:cubicBezTo>
                <a:cubicBezTo>
                  <a:pt x="3571" y="9967"/>
                  <a:pt x="3477" y="10113"/>
                  <a:pt x="3373" y="10249"/>
                </a:cubicBezTo>
                <a:cubicBezTo>
                  <a:pt x="3269" y="10384"/>
                  <a:pt x="3167" y="10542"/>
                  <a:pt x="3149" y="10596"/>
                </a:cubicBezTo>
                <a:cubicBezTo>
                  <a:pt x="3101" y="10738"/>
                  <a:pt x="2678" y="11452"/>
                  <a:pt x="2368" y="11917"/>
                </a:cubicBezTo>
                <a:cubicBezTo>
                  <a:pt x="2099" y="12321"/>
                  <a:pt x="1833" y="12804"/>
                  <a:pt x="1833" y="12886"/>
                </a:cubicBezTo>
                <a:cubicBezTo>
                  <a:pt x="1833" y="12911"/>
                  <a:pt x="1792" y="13018"/>
                  <a:pt x="1743" y="13121"/>
                </a:cubicBezTo>
                <a:cubicBezTo>
                  <a:pt x="1663" y="13287"/>
                  <a:pt x="1604" y="13462"/>
                  <a:pt x="1451" y="13999"/>
                </a:cubicBezTo>
                <a:cubicBezTo>
                  <a:pt x="1427" y="14084"/>
                  <a:pt x="1407" y="14198"/>
                  <a:pt x="1407" y="14255"/>
                </a:cubicBezTo>
                <a:cubicBezTo>
                  <a:pt x="1407" y="14312"/>
                  <a:pt x="1395" y="14361"/>
                  <a:pt x="1378" y="14361"/>
                </a:cubicBezTo>
                <a:cubicBezTo>
                  <a:pt x="1361" y="14361"/>
                  <a:pt x="1337" y="14430"/>
                  <a:pt x="1324" y="14518"/>
                </a:cubicBezTo>
                <a:cubicBezTo>
                  <a:pt x="1312" y="14606"/>
                  <a:pt x="1289" y="14705"/>
                  <a:pt x="1273" y="14734"/>
                </a:cubicBezTo>
                <a:cubicBezTo>
                  <a:pt x="1258" y="14763"/>
                  <a:pt x="1233" y="14964"/>
                  <a:pt x="1217" y="15180"/>
                </a:cubicBezTo>
                <a:cubicBezTo>
                  <a:pt x="1201" y="15397"/>
                  <a:pt x="1170" y="15621"/>
                  <a:pt x="1149" y="15678"/>
                </a:cubicBezTo>
                <a:cubicBezTo>
                  <a:pt x="1098" y="15821"/>
                  <a:pt x="1103" y="16157"/>
                  <a:pt x="1157" y="16223"/>
                </a:cubicBezTo>
                <a:cubicBezTo>
                  <a:pt x="1181" y="16253"/>
                  <a:pt x="1259" y="16308"/>
                  <a:pt x="1329" y="16347"/>
                </a:cubicBezTo>
                <a:cubicBezTo>
                  <a:pt x="1400" y="16387"/>
                  <a:pt x="1567" y="16489"/>
                  <a:pt x="1701" y="16574"/>
                </a:cubicBezTo>
                <a:cubicBezTo>
                  <a:pt x="1836" y="16659"/>
                  <a:pt x="2035" y="16753"/>
                  <a:pt x="2142" y="16779"/>
                </a:cubicBezTo>
                <a:cubicBezTo>
                  <a:pt x="2249" y="16805"/>
                  <a:pt x="2349" y="16837"/>
                  <a:pt x="2366" y="16852"/>
                </a:cubicBezTo>
                <a:cubicBezTo>
                  <a:pt x="2382" y="16867"/>
                  <a:pt x="2297" y="17023"/>
                  <a:pt x="2178" y="17196"/>
                </a:cubicBezTo>
                <a:cubicBezTo>
                  <a:pt x="2060" y="17369"/>
                  <a:pt x="1964" y="17539"/>
                  <a:pt x="1964" y="17573"/>
                </a:cubicBezTo>
                <a:cubicBezTo>
                  <a:pt x="1964" y="17608"/>
                  <a:pt x="1916" y="17747"/>
                  <a:pt x="1857" y="17884"/>
                </a:cubicBezTo>
                <a:cubicBezTo>
                  <a:pt x="1700" y="18252"/>
                  <a:pt x="1669" y="18338"/>
                  <a:pt x="1667" y="18407"/>
                </a:cubicBezTo>
                <a:cubicBezTo>
                  <a:pt x="1667" y="18441"/>
                  <a:pt x="1639" y="18559"/>
                  <a:pt x="1604" y="18667"/>
                </a:cubicBezTo>
                <a:cubicBezTo>
                  <a:pt x="1569" y="18775"/>
                  <a:pt x="1539" y="18901"/>
                  <a:pt x="1539" y="18949"/>
                </a:cubicBezTo>
                <a:cubicBezTo>
                  <a:pt x="1537" y="19059"/>
                  <a:pt x="1515" y="19057"/>
                  <a:pt x="1324" y="18930"/>
                </a:cubicBezTo>
                <a:cubicBezTo>
                  <a:pt x="1021" y="18729"/>
                  <a:pt x="580" y="18921"/>
                  <a:pt x="344" y="19358"/>
                </a:cubicBezTo>
                <a:cubicBezTo>
                  <a:pt x="272" y="19491"/>
                  <a:pt x="188" y="19644"/>
                  <a:pt x="157" y="19695"/>
                </a:cubicBezTo>
                <a:cubicBezTo>
                  <a:pt x="6" y="19944"/>
                  <a:pt x="-48" y="20387"/>
                  <a:pt x="47" y="20591"/>
                </a:cubicBezTo>
                <a:cubicBezTo>
                  <a:pt x="120" y="20749"/>
                  <a:pt x="343" y="20807"/>
                  <a:pt x="879" y="20807"/>
                </a:cubicBezTo>
                <a:cubicBezTo>
                  <a:pt x="1320" y="20807"/>
                  <a:pt x="1387" y="20817"/>
                  <a:pt x="1582" y="20928"/>
                </a:cubicBezTo>
                <a:cubicBezTo>
                  <a:pt x="1701" y="20995"/>
                  <a:pt x="1935" y="21076"/>
                  <a:pt x="2098" y="21104"/>
                </a:cubicBezTo>
                <a:cubicBezTo>
                  <a:pt x="2261" y="21131"/>
                  <a:pt x="2499" y="21209"/>
                  <a:pt x="2628" y="21279"/>
                </a:cubicBezTo>
                <a:cubicBezTo>
                  <a:pt x="2845" y="21397"/>
                  <a:pt x="2930" y="21412"/>
                  <a:pt x="3730" y="21462"/>
                </a:cubicBezTo>
                <a:cubicBezTo>
                  <a:pt x="4207" y="21492"/>
                  <a:pt x="4841" y="21518"/>
                  <a:pt x="5139" y="21517"/>
                </a:cubicBezTo>
                <a:cubicBezTo>
                  <a:pt x="5646" y="21516"/>
                  <a:pt x="5692" y="21509"/>
                  <a:pt x="5827" y="21400"/>
                </a:cubicBezTo>
                <a:cubicBezTo>
                  <a:pt x="5960" y="21294"/>
                  <a:pt x="6012" y="21283"/>
                  <a:pt x="6414" y="21283"/>
                </a:cubicBezTo>
                <a:cubicBezTo>
                  <a:pt x="6657" y="21283"/>
                  <a:pt x="6908" y="21307"/>
                  <a:pt x="6971" y="21338"/>
                </a:cubicBezTo>
                <a:cubicBezTo>
                  <a:pt x="7229" y="21464"/>
                  <a:pt x="9577" y="21594"/>
                  <a:pt x="9961" y="21502"/>
                </a:cubicBezTo>
                <a:cubicBezTo>
                  <a:pt x="10296" y="21422"/>
                  <a:pt x="11348" y="21426"/>
                  <a:pt x="11666" y="21510"/>
                </a:cubicBezTo>
                <a:cubicBezTo>
                  <a:pt x="11855" y="21560"/>
                  <a:pt x="12260" y="21582"/>
                  <a:pt x="13111" y="21587"/>
                </a:cubicBezTo>
                <a:cubicBezTo>
                  <a:pt x="14221" y="21593"/>
                  <a:pt x="14298" y="21589"/>
                  <a:pt x="14371" y="21502"/>
                </a:cubicBezTo>
                <a:cubicBezTo>
                  <a:pt x="14445" y="21416"/>
                  <a:pt x="14483" y="21413"/>
                  <a:pt x="15021" y="21459"/>
                </a:cubicBezTo>
                <a:cubicBezTo>
                  <a:pt x="15717" y="21517"/>
                  <a:pt x="16459" y="21511"/>
                  <a:pt x="16789" y="21444"/>
                </a:cubicBezTo>
                <a:cubicBezTo>
                  <a:pt x="17087" y="21383"/>
                  <a:pt x="17078" y="21381"/>
                  <a:pt x="17529" y="21448"/>
                </a:cubicBezTo>
                <a:cubicBezTo>
                  <a:pt x="17860" y="21496"/>
                  <a:pt x="17943" y="21489"/>
                  <a:pt x="18463" y="21374"/>
                </a:cubicBezTo>
                <a:cubicBezTo>
                  <a:pt x="18777" y="21305"/>
                  <a:pt x="19123" y="21250"/>
                  <a:pt x="19230" y="21250"/>
                </a:cubicBezTo>
                <a:cubicBezTo>
                  <a:pt x="19336" y="21250"/>
                  <a:pt x="19481" y="21218"/>
                  <a:pt x="19553" y="21180"/>
                </a:cubicBezTo>
                <a:cubicBezTo>
                  <a:pt x="19625" y="21143"/>
                  <a:pt x="19833" y="21096"/>
                  <a:pt x="20013" y="21078"/>
                </a:cubicBezTo>
                <a:cubicBezTo>
                  <a:pt x="20730" y="21005"/>
                  <a:pt x="21239" y="20846"/>
                  <a:pt x="21239" y="20698"/>
                </a:cubicBezTo>
                <a:cubicBezTo>
                  <a:pt x="21239" y="20662"/>
                  <a:pt x="21285" y="20501"/>
                  <a:pt x="21339" y="20339"/>
                </a:cubicBezTo>
                <a:cubicBezTo>
                  <a:pt x="21436" y="20046"/>
                  <a:pt x="21472" y="19626"/>
                  <a:pt x="21402" y="19626"/>
                </a:cubicBezTo>
                <a:cubicBezTo>
                  <a:pt x="21384" y="19626"/>
                  <a:pt x="21370" y="19573"/>
                  <a:pt x="21370" y="19508"/>
                </a:cubicBezTo>
                <a:cubicBezTo>
                  <a:pt x="21370" y="19444"/>
                  <a:pt x="21350" y="19365"/>
                  <a:pt x="21324" y="19333"/>
                </a:cubicBezTo>
                <a:cubicBezTo>
                  <a:pt x="21297" y="19300"/>
                  <a:pt x="21271" y="19146"/>
                  <a:pt x="21261" y="18971"/>
                </a:cubicBezTo>
                <a:cubicBezTo>
                  <a:pt x="21238" y="18555"/>
                  <a:pt x="21206" y="18301"/>
                  <a:pt x="21171" y="18268"/>
                </a:cubicBezTo>
                <a:cubicBezTo>
                  <a:pt x="21155" y="18253"/>
                  <a:pt x="21142" y="18204"/>
                  <a:pt x="21142" y="18158"/>
                </a:cubicBezTo>
                <a:cubicBezTo>
                  <a:pt x="21142" y="18113"/>
                  <a:pt x="21121" y="18015"/>
                  <a:pt x="21095" y="17943"/>
                </a:cubicBezTo>
                <a:cubicBezTo>
                  <a:pt x="21070" y="17870"/>
                  <a:pt x="21039" y="17746"/>
                  <a:pt x="21027" y="17665"/>
                </a:cubicBezTo>
                <a:cubicBezTo>
                  <a:pt x="21016" y="17583"/>
                  <a:pt x="20985" y="17488"/>
                  <a:pt x="20959" y="17456"/>
                </a:cubicBezTo>
                <a:cubicBezTo>
                  <a:pt x="20933" y="17424"/>
                  <a:pt x="20913" y="17378"/>
                  <a:pt x="20913" y="17354"/>
                </a:cubicBezTo>
                <a:cubicBezTo>
                  <a:pt x="20913" y="17330"/>
                  <a:pt x="20880" y="17207"/>
                  <a:pt x="20842" y="17079"/>
                </a:cubicBezTo>
                <a:cubicBezTo>
                  <a:pt x="20769" y="16828"/>
                  <a:pt x="20750" y="16754"/>
                  <a:pt x="20667" y="16450"/>
                </a:cubicBezTo>
                <a:cubicBezTo>
                  <a:pt x="20638" y="16342"/>
                  <a:pt x="20593" y="16190"/>
                  <a:pt x="20568" y="16113"/>
                </a:cubicBezTo>
                <a:cubicBezTo>
                  <a:pt x="20542" y="16037"/>
                  <a:pt x="20519" y="15925"/>
                  <a:pt x="20519" y="15861"/>
                </a:cubicBezTo>
                <a:cubicBezTo>
                  <a:pt x="20519" y="15797"/>
                  <a:pt x="20505" y="15731"/>
                  <a:pt x="20487" y="15715"/>
                </a:cubicBezTo>
                <a:cubicBezTo>
                  <a:pt x="20469" y="15698"/>
                  <a:pt x="20453" y="15617"/>
                  <a:pt x="20453" y="15535"/>
                </a:cubicBezTo>
                <a:cubicBezTo>
                  <a:pt x="20453" y="15387"/>
                  <a:pt x="20378" y="14968"/>
                  <a:pt x="20317" y="14774"/>
                </a:cubicBezTo>
                <a:cubicBezTo>
                  <a:pt x="20260" y="14593"/>
                  <a:pt x="20299" y="14445"/>
                  <a:pt x="20453" y="14273"/>
                </a:cubicBezTo>
                <a:cubicBezTo>
                  <a:pt x="20671" y="14030"/>
                  <a:pt x="21067" y="13434"/>
                  <a:pt x="21195" y="13154"/>
                </a:cubicBezTo>
                <a:cubicBezTo>
                  <a:pt x="21552" y="12372"/>
                  <a:pt x="21533" y="12428"/>
                  <a:pt x="21533" y="12001"/>
                </a:cubicBezTo>
                <a:cubicBezTo>
                  <a:pt x="21533" y="11785"/>
                  <a:pt x="21520" y="11597"/>
                  <a:pt x="21502" y="11580"/>
                </a:cubicBezTo>
                <a:cubicBezTo>
                  <a:pt x="21484" y="11564"/>
                  <a:pt x="21468" y="11486"/>
                  <a:pt x="21468" y="11412"/>
                </a:cubicBezTo>
                <a:cubicBezTo>
                  <a:pt x="21468" y="11338"/>
                  <a:pt x="21448" y="11234"/>
                  <a:pt x="21421" y="11182"/>
                </a:cubicBezTo>
                <a:cubicBezTo>
                  <a:pt x="21395" y="11129"/>
                  <a:pt x="21371" y="11005"/>
                  <a:pt x="21370" y="10907"/>
                </a:cubicBezTo>
                <a:cubicBezTo>
                  <a:pt x="21370" y="10809"/>
                  <a:pt x="21349" y="10703"/>
                  <a:pt x="21322" y="10669"/>
                </a:cubicBezTo>
                <a:cubicBezTo>
                  <a:pt x="21295" y="10636"/>
                  <a:pt x="21273" y="10578"/>
                  <a:pt x="21273" y="10541"/>
                </a:cubicBezTo>
                <a:cubicBezTo>
                  <a:pt x="21273" y="10366"/>
                  <a:pt x="21071" y="9894"/>
                  <a:pt x="20928" y="9733"/>
                </a:cubicBezTo>
                <a:cubicBezTo>
                  <a:pt x="20844" y="9639"/>
                  <a:pt x="20744" y="9501"/>
                  <a:pt x="20709" y="9425"/>
                </a:cubicBezTo>
                <a:cubicBezTo>
                  <a:pt x="20673" y="9350"/>
                  <a:pt x="20587" y="9245"/>
                  <a:pt x="20516" y="9191"/>
                </a:cubicBezTo>
                <a:lnTo>
                  <a:pt x="20388" y="9093"/>
                </a:lnTo>
                <a:lnTo>
                  <a:pt x="20388" y="8555"/>
                </a:lnTo>
                <a:cubicBezTo>
                  <a:pt x="20388" y="8259"/>
                  <a:pt x="20401" y="8006"/>
                  <a:pt x="20417" y="7991"/>
                </a:cubicBezTo>
                <a:cubicBezTo>
                  <a:pt x="20432" y="7977"/>
                  <a:pt x="20453" y="7792"/>
                  <a:pt x="20465" y="7582"/>
                </a:cubicBezTo>
                <a:cubicBezTo>
                  <a:pt x="20477" y="7371"/>
                  <a:pt x="20505" y="7010"/>
                  <a:pt x="20524" y="6780"/>
                </a:cubicBezTo>
                <a:cubicBezTo>
                  <a:pt x="20592" y="5969"/>
                  <a:pt x="20560" y="5183"/>
                  <a:pt x="20451" y="4951"/>
                </a:cubicBezTo>
                <a:cubicBezTo>
                  <a:pt x="20404" y="4851"/>
                  <a:pt x="20388" y="4735"/>
                  <a:pt x="20388" y="4457"/>
                </a:cubicBezTo>
                <a:cubicBezTo>
                  <a:pt x="20388" y="4213"/>
                  <a:pt x="20374" y="4060"/>
                  <a:pt x="20341" y="3996"/>
                </a:cubicBezTo>
                <a:cubicBezTo>
                  <a:pt x="20315" y="3944"/>
                  <a:pt x="20291" y="3858"/>
                  <a:pt x="20290" y="3806"/>
                </a:cubicBezTo>
                <a:cubicBezTo>
                  <a:pt x="20290" y="3754"/>
                  <a:pt x="20268" y="3674"/>
                  <a:pt x="20239" y="3627"/>
                </a:cubicBezTo>
                <a:cubicBezTo>
                  <a:pt x="20197" y="3557"/>
                  <a:pt x="20188" y="3405"/>
                  <a:pt x="20188" y="2796"/>
                </a:cubicBezTo>
                <a:cubicBezTo>
                  <a:pt x="20188" y="2343"/>
                  <a:pt x="20201" y="2026"/>
                  <a:pt x="20222" y="1988"/>
                </a:cubicBezTo>
                <a:cubicBezTo>
                  <a:pt x="20271" y="1900"/>
                  <a:pt x="20276" y="1475"/>
                  <a:pt x="20229" y="1406"/>
                </a:cubicBezTo>
                <a:cubicBezTo>
                  <a:pt x="20208" y="1374"/>
                  <a:pt x="20193" y="1250"/>
                  <a:pt x="20193" y="1131"/>
                </a:cubicBezTo>
                <a:cubicBezTo>
                  <a:pt x="20193" y="834"/>
                  <a:pt x="20161" y="770"/>
                  <a:pt x="19906" y="539"/>
                </a:cubicBezTo>
                <a:cubicBezTo>
                  <a:pt x="19693" y="345"/>
                  <a:pt x="19669" y="334"/>
                  <a:pt x="19341" y="305"/>
                </a:cubicBezTo>
                <a:cubicBezTo>
                  <a:pt x="19153" y="288"/>
                  <a:pt x="18947" y="251"/>
                  <a:pt x="18884" y="224"/>
                </a:cubicBezTo>
                <a:cubicBezTo>
                  <a:pt x="18821" y="197"/>
                  <a:pt x="18554" y="158"/>
                  <a:pt x="18293" y="136"/>
                </a:cubicBezTo>
                <a:cubicBezTo>
                  <a:pt x="18032" y="115"/>
                  <a:pt x="17710" y="71"/>
                  <a:pt x="17575" y="38"/>
                </a:cubicBezTo>
                <a:cubicBezTo>
                  <a:pt x="17436" y="3"/>
                  <a:pt x="17099" y="-6"/>
                  <a:pt x="16780" y="5"/>
                </a:cubicBezTo>
                <a:close/>
                <a:moveTo>
                  <a:pt x="9924" y="12528"/>
                </a:moveTo>
                <a:cubicBezTo>
                  <a:pt x="10003" y="12511"/>
                  <a:pt x="10012" y="12519"/>
                  <a:pt x="9995" y="12601"/>
                </a:cubicBezTo>
                <a:cubicBezTo>
                  <a:pt x="9984" y="12654"/>
                  <a:pt x="9993" y="12746"/>
                  <a:pt x="10014" y="12806"/>
                </a:cubicBezTo>
                <a:cubicBezTo>
                  <a:pt x="10048" y="12901"/>
                  <a:pt x="10034" y="12954"/>
                  <a:pt x="9912" y="13230"/>
                </a:cubicBezTo>
                <a:cubicBezTo>
                  <a:pt x="9835" y="13404"/>
                  <a:pt x="9747" y="13626"/>
                  <a:pt x="9715" y="13721"/>
                </a:cubicBezTo>
                <a:cubicBezTo>
                  <a:pt x="9668" y="13861"/>
                  <a:pt x="9658" y="13871"/>
                  <a:pt x="9657" y="13783"/>
                </a:cubicBezTo>
                <a:cubicBezTo>
                  <a:pt x="9656" y="13724"/>
                  <a:pt x="9668" y="13666"/>
                  <a:pt x="9683" y="13651"/>
                </a:cubicBezTo>
                <a:cubicBezTo>
                  <a:pt x="9699" y="13637"/>
                  <a:pt x="9722" y="13440"/>
                  <a:pt x="9734" y="13216"/>
                </a:cubicBezTo>
                <a:cubicBezTo>
                  <a:pt x="9763" y="12701"/>
                  <a:pt x="9804" y="12554"/>
                  <a:pt x="9924" y="12528"/>
                </a:cubicBezTo>
                <a:close/>
              </a:path>
            </a:pathLst>
          </a:custGeom>
          <a:ln w="12700">
            <a:miter lim="400000"/>
          </a:ln>
        </p:spPr>
      </p:pic>
      <p:pic>
        <p:nvPicPr>
          <p:cNvPr id="310" name="05282950bb822294a1c10b3d0ecab3a0.jpg" descr="05282950bb822294a1c10b3d0ecab3a0.jpg"/>
          <p:cNvPicPr>
            <a:picLocks noChangeAspect="1"/>
          </p:cNvPicPr>
          <p:nvPr/>
        </p:nvPicPr>
        <p:blipFill>
          <a:blip r:embed="rId3"/>
          <a:srcRect l="27309" t="13170" r="27307" b="25560"/>
          <a:stretch>
            <a:fillRect/>
          </a:stretch>
        </p:blipFill>
        <p:spPr>
          <a:xfrm>
            <a:off x="19226263" y="6358823"/>
            <a:ext cx="3925122" cy="5299080"/>
          </a:xfrm>
          <a:custGeom>
            <a:avLst/>
            <a:gdLst/>
            <a:ahLst/>
            <a:cxnLst>
              <a:cxn ang="0">
                <a:pos x="wd2" y="hd2"/>
              </a:cxn>
              <a:cxn ang="5400000">
                <a:pos x="wd2" y="hd2"/>
              </a:cxn>
              <a:cxn ang="10800000">
                <a:pos x="wd2" y="hd2"/>
              </a:cxn>
              <a:cxn ang="16200000">
                <a:pos x="wd2" y="hd2"/>
              </a:cxn>
            </a:cxnLst>
            <a:rect l="0" t="0" r="r" b="b"/>
            <a:pathLst>
              <a:path w="21580" h="21588" extrusionOk="0">
                <a:moveTo>
                  <a:pt x="10785" y="0"/>
                </a:moveTo>
                <a:lnTo>
                  <a:pt x="936" y="2"/>
                </a:lnTo>
                <a:lnTo>
                  <a:pt x="792" y="124"/>
                </a:lnTo>
                <a:lnTo>
                  <a:pt x="646" y="247"/>
                </a:lnTo>
                <a:lnTo>
                  <a:pt x="646" y="6233"/>
                </a:lnTo>
                <a:lnTo>
                  <a:pt x="646" y="12218"/>
                </a:lnTo>
                <a:lnTo>
                  <a:pt x="836" y="12358"/>
                </a:lnTo>
                <a:cubicBezTo>
                  <a:pt x="1024" y="12497"/>
                  <a:pt x="1025" y="12498"/>
                  <a:pt x="1837" y="12498"/>
                </a:cubicBezTo>
                <a:lnTo>
                  <a:pt x="2649" y="12498"/>
                </a:lnTo>
                <a:lnTo>
                  <a:pt x="2649" y="12750"/>
                </a:lnTo>
                <a:cubicBezTo>
                  <a:pt x="2649" y="13096"/>
                  <a:pt x="2830" y="13257"/>
                  <a:pt x="3338" y="13366"/>
                </a:cubicBezTo>
                <a:cubicBezTo>
                  <a:pt x="3401" y="13380"/>
                  <a:pt x="1260" y="14658"/>
                  <a:pt x="563" y="15024"/>
                </a:cubicBezTo>
                <a:cubicBezTo>
                  <a:pt x="449" y="15083"/>
                  <a:pt x="274" y="15197"/>
                  <a:pt x="177" y="15276"/>
                </a:cubicBezTo>
                <a:lnTo>
                  <a:pt x="0" y="15420"/>
                </a:lnTo>
                <a:lnTo>
                  <a:pt x="0" y="18075"/>
                </a:lnTo>
                <a:lnTo>
                  <a:pt x="0" y="20728"/>
                </a:lnTo>
                <a:lnTo>
                  <a:pt x="142" y="20827"/>
                </a:lnTo>
                <a:cubicBezTo>
                  <a:pt x="220" y="20880"/>
                  <a:pt x="335" y="20924"/>
                  <a:pt x="399" y="20924"/>
                </a:cubicBezTo>
                <a:cubicBezTo>
                  <a:pt x="482" y="20924"/>
                  <a:pt x="517" y="20959"/>
                  <a:pt x="517" y="21045"/>
                </a:cubicBezTo>
                <a:cubicBezTo>
                  <a:pt x="517" y="21205"/>
                  <a:pt x="673" y="21425"/>
                  <a:pt x="855" y="21522"/>
                </a:cubicBezTo>
                <a:cubicBezTo>
                  <a:pt x="989" y="21593"/>
                  <a:pt x="1840" y="21598"/>
                  <a:pt x="10812" y="21577"/>
                </a:cubicBezTo>
                <a:lnTo>
                  <a:pt x="20624" y="21553"/>
                </a:lnTo>
                <a:lnTo>
                  <a:pt x="20779" y="21446"/>
                </a:lnTo>
                <a:cubicBezTo>
                  <a:pt x="20896" y="21364"/>
                  <a:pt x="20931" y="21287"/>
                  <a:pt x="20931" y="21131"/>
                </a:cubicBezTo>
                <a:cubicBezTo>
                  <a:pt x="20931" y="20927"/>
                  <a:pt x="20936" y="20924"/>
                  <a:pt x="21154" y="20924"/>
                </a:cubicBezTo>
                <a:cubicBezTo>
                  <a:pt x="21600" y="20924"/>
                  <a:pt x="21579" y="21066"/>
                  <a:pt x="21579" y="18089"/>
                </a:cubicBezTo>
                <a:lnTo>
                  <a:pt x="21579" y="15405"/>
                </a:lnTo>
                <a:lnTo>
                  <a:pt x="21272" y="15190"/>
                </a:lnTo>
                <a:cubicBezTo>
                  <a:pt x="21030" y="15021"/>
                  <a:pt x="20159" y="14511"/>
                  <a:pt x="19027" y="13876"/>
                </a:cubicBezTo>
                <a:cubicBezTo>
                  <a:pt x="18991" y="13856"/>
                  <a:pt x="18803" y="13742"/>
                  <a:pt x="18610" y="13624"/>
                </a:cubicBezTo>
                <a:cubicBezTo>
                  <a:pt x="18417" y="13505"/>
                  <a:pt x="18233" y="13407"/>
                  <a:pt x="18200" y="13407"/>
                </a:cubicBezTo>
                <a:cubicBezTo>
                  <a:pt x="18167" y="13407"/>
                  <a:pt x="18175" y="13375"/>
                  <a:pt x="18219" y="13336"/>
                </a:cubicBezTo>
                <a:cubicBezTo>
                  <a:pt x="18264" y="13296"/>
                  <a:pt x="18381" y="13263"/>
                  <a:pt x="18481" y="13263"/>
                </a:cubicBezTo>
                <a:cubicBezTo>
                  <a:pt x="18757" y="13263"/>
                  <a:pt x="18931" y="13069"/>
                  <a:pt x="18931" y="12758"/>
                </a:cubicBezTo>
                <a:lnTo>
                  <a:pt x="18931" y="12506"/>
                </a:lnTo>
                <a:lnTo>
                  <a:pt x="19736" y="12490"/>
                </a:lnTo>
                <a:cubicBezTo>
                  <a:pt x="20518" y="12475"/>
                  <a:pt x="20548" y="12470"/>
                  <a:pt x="20722" y="12341"/>
                </a:cubicBezTo>
                <a:lnTo>
                  <a:pt x="20901" y="12209"/>
                </a:lnTo>
                <a:lnTo>
                  <a:pt x="20894" y="6199"/>
                </a:lnTo>
                <a:cubicBezTo>
                  <a:pt x="20889" y="273"/>
                  <a:pt x="20888" y="187"/>
                  <a:pt x="20761" y="94"/>
                </a:cubicBezTo>
                <a:cubicBezTo>
                  <a:pt x="20635" y="0"/>
                  <a:pt x="20520" y="-2"/>
                  <a:pt x="10785" y="0"/>
                </a:cubicBezTo>
                <a:close/>
              </a:path>
            </a:pathLst>
          </a:custGeom>
          <a:ln w="12700">
            <a:miter lim="400000"/>
          </a:ln>
        </p:spPr>
      </p:pic>
      <p:sp>
        <p:nvSpPr>
          <p:cNvPr id="334" name="Connection Line"/>
          <p:cNvSpPr/>
          <p:nvPr/>
        </p:nvSpPr>
        <p:spPr>
          <a:xfrm>
            <a:off x="18612555" y="6389182"/>
            <a:ext cx="778817" cy="2738260"/>
          </a:xfrm>
          <a:custGeom>
            <a:avLst/>
            <a:gdLst/>
            <a:ahLst/>
            <a:cxnLst>
              <a:cxn ang="0">
                <a:pos x="wd2" y="hd2"/>
              </a:cxn>
              <a:cxn ang="5400000">
                <a:pos x="wd2" y="hd2"/>
              </a:cxn>
              <a:cxn ang="10800000">
                <a:pos x="wd2" y="hd2"/>
              </a:cxn>
              <a:cxn ang="16200000">
                <a:pos x="wd2" y="hd2"/>
              </a:cxn>
            </a:cxnLst>
            <a:rect l="0" t="0" r="r" b="b"/>
            <a:pathLst>
              <a:path w="16704" h="21600" extrusionOk="0">
                <a:moveTo>
                  <a:pt x="16704" y="21600"/>
                </a:moveTo>
                <a:cubicBezTo>
                  <a:pt x="-1700" y="15313"/>
                  <a:pt x="-4896" y="8113"/>
                  <a:pt x="7115" y="0"/>
                </a:cubicBezTo>
              </a:path>
            </a:pathLst>
          </a:custGeom>
          <a:ln w="127000">
            <a:solidFill>
              <a:srgbClr val="000000"/>
            </a:solidFill>
            <a:miter lim="400000"/>
          </a:ln>
        </p:spPr>
        <p:txBody>
          <a:bodyPr/>
          <a:lstStyle/>
          <a:p>
            <a:endParaRPr/>
          </a:p>
        </p:txBody>
      </p:sp>
      <p:sp>
        <p:nvSpPr>
          <p:cNvPr id="312" name="K8OGT, Hicksville,…"/>
          <p:cNvSpPr/>
          <p:nvPr/>
        </p:nvSpPr>
        <p:spPr>
          <a:xfrm>
            <a:off x="19842883" y="6803261"/>
            <a:ext cx="2691883" cy="2155172"/>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gn="ctr" defTabSz="1130300">
              <a:lnSpc>
                <a:spcPct val="100000"/>
              </a:lnSpc>
              <a:spcBef>
                <a:spcPts val="0"/>
              </a:spcBef>
              <a:defRPr sz="2100">
                <a:solidFill>
                  <a:srgbClr val="FFFFFF"/>
                </a:solidFill>
                <a:latin typeface="Graphik"/>
                <a:ea typeface="Graphik"/>
                <a:cs typeface="Graphik"/>
                <a:sym typeface="Graphik"/>
              </a:defRPr>
            </a:pPr>
            <a:r>
              <a:t>K8OGT, Hicksville,</a:t>
            </a:r>
          </a:p>
          <a:p>
            <a:pPr algn="ctr" defTabSz="1130300">
              <a:lnSpc>
                <a:spcPct val="100000"/>
              </a:lnSpc>
              <a:spcBef>
                <a:spcPts val="0"/>
              </a:spcBef>
              <a:defRPr sz="2100">
                <a:solidFill>
                  <a:srgbClr val="FFFFFF"/>
                </a:solidFill>
                <a:latin typeface="Graphik"/>
                <a:ea typeface="Graphik"/>
                <a:cs typeface="Graphik"/>
                <a:sym typeface="Graphik"/>
              </a:defRPr>
            </a:pPr>
            <a:r>
              <a:t>N.Y. name is Stan Extra Class</a:t>
            </a:r>
          </a:p>
        </p:txBody>
      </p:sp>
      <p:sp>
        <p:nvSpPr>
          <p:cNvPr id="313" name="Just a few of the signals that may be seen on a waterfall (without noise, fading, or interference)"/>
          <p:cNvSpPr txBox="1"/>
          <p:nvPr/>
        </p:nvSpPr>
        <p:spPr>
          <a:xfrm>
            <a:off x="1266650" y="8967460"/>
            <a:ext cx="12916111" cy="14005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600"/>
            </a:lvl1pPr>
          </a:lstStyle>
          <a:p>
            <a:r>
              <a:t>Just a few of the signals that may be seen on a waterfall (without noise, fading, or interference)</a:t>
            </a:r>
          </a:p>
        </p:txBody>
      </p:sp>
      <p:grpSp>
        <p:nvGrpSpPr>
          <p:cNvPr id="330" name="Group"/>
          <p:cNvGrpSpPr/>
          <p:nvPr/>
        </p:nvGrpSpPr>
        <p:grpSpPr>
          <a:xfrm>
            <a:off x="1270915" y="7056688"/>
            <a:ext cx="13211531" cy="1648317"/>
            <a:chOff x="0" y="0"/>
            <a:chExt cx="13211529" cy="1648316"/>
          </a:xfrm>
        </p:grpSpPr>
        <p:pic>
          <p:nvPicPr>
            <p:cNvPr id="314" name="300px-ALE-400.jpg" descr="300px-ALE-400.jpg"/>
            <p:cNvPicPr>
              <a:picLocks noChangeAspect="1"/>
            </p:cNvPicPr>
            <p:nvPr/>
          </p:nvPicPr>
          <p:blipFill>
            <a:blip r:embed="rId4"/>
            <a:stretch>
              <a:fillRect/>
            </a:stretch>
          </p:blipFill>
          <p:spPr>
            <a:xfrm>
              <a:off x="770409" y="0"/>
              <a:ext cx="977316" cy="1628859"/>
            </a:xfrm>
            <a:prstGeom prst="rect">
              <a:avLst/>
            </a:prstGeom>
            <a:ln w="12700" cap="flat">
              <a:noFill/>
              <a:miter lim="400000"/>
            </a:ln>
            <a:effectLst/>
          </p:spPr>
        </p:pic>
        <p:pic>
          <p:nvPicPr>
            <p:cNvPr id="315" name="ASCII.jpg" descr="ASCII.jpg"/>
            <p:cNvPicPr>
              <a:picLocks noChangeAspect="1"/>
            </p:cNvPicPr>
            <p:nvPr/>
          </p:nvPicPr>
          <p:blipFill>
            <a:blip r:embed="rId5"/>
            <a:stretch>
              <a:fillRect/>
            </a:stretch>
          </p:blipFill>
          <p:spPr>
            <a:xfrm>
              <a:off x="0" y="0"/>
              <a:ext cx="977316" cy="1628859"/>
            </a:xfrm>
            <a:prstGeom prst="rect">
              <a:avLst/>
            </a:prstGeom>
            <a:ln w="12700" cap="flat">
              <a:noFill/>
              <a:miter lim="400000"/>
            </a:ln>
            <a:effectLst/>
          </p:spPr>
        </p:pic>
        <p:pic>
          <p:nvPicPr>
            <p:cNvPr id="316" name="AHICDM.png" descr="AHICDM.png"/>
            <p:cNvPicPr>
              <a:picLocks noChangeAspect="1"/>
            </p:cNvPicPr>
            <p:nvPr/>
          </p:nvPicPr>
          <p:blipFill>
            <a:blip r:embed="rId6"/>
            <a:stretch>
              <a:fillRect/>
            </a:stretch>
          </p:blipFill>
          <p:spPr>
            <a:xfrm>
              <a:off x="6784465" y="16955"/>
              <a:ext cx="977316" cy="1628860"/>
            </a:xfrm>
            <a:prstGeom prst="rect">
              <a:avLst/>
            </a:prstGeom>
            <a:ln w="12700" cap="flat">
              <a:noFill/>
              <a:miter lim="400000"/>
            </a:ln>
            <a:effectLst/>
          </p:spPr>
        </p:pic>
        <p:pic>
          <p:nvPicPr>
            <p:cNvPr id="317" name="AHSC.png" descr="AHSC.png"/>
            <p:cNvPicPr>
              <a:picLocks noChangeAspect="1"/>
            </p:cNvPicPr>
            <p:nvPr/>
          </p:nvPicPr>
          <p:blipFill>
            <a:blip r:embed="rId7"/>
            <a:stretch>
              <a:fillRect/>
            </a:stretch>
          </p:blipFill>
          <p:spPr>
            <a:xfrm>
              <a:off x="4993450" y="12982"/>
              <a:ext cx="977316" cy="1628860"/>
            </a:xfrm>
            <a:prstGeom prst="rect">
              <a:avLst/>
            </a:prstGeom>
            <a:ln w="12700" cap="flat">
              <a:noFill/>
              <a:miter lim="400000"/>
            </a:ln>
            <a:effectLst/>
          </p:spPr>
        </p:pic>
        <p:pic>
          <p:nvPicPr>
            <p:cNvPr id="318" name="300px-ALE2G.jpg" descr="300px-ALE2G.jpg"/>
            <p:cNvPicPr>
              <a:picLocks noChangeAspect="1"/>
            </p:cNvPicPr>
            <p:nvPr/>
          </p:nvPicPr>
          <p:blipFill>
            <a:blip r:embed="rId8"/>
            <a:stretch>
              <a:fillRect/>
            </a:stretch>
          </p:blipFill>
          <p:spPr>
            <a:xfrm>
              <a:off x="7522716" y="23665"/>
              <a:ext cx="969265" cy="1615440"/>
            </a:xfrm>
            <a:prstGeom prst="rect">
              <a:avLst/>
            </a:prstGeom>
            <a:ln w="12700" cap="flat">
              <a:noFill/>
              <a:miter lim="400000"/>
            </a:ln>
            <a:effectLst/>
          </p:spPr>
        </p:pic>
        <p:pic>
          <p:nvPicPr>
            <p:cNvPr id="319" name="CAS4B2.png" descr="CAS4B2.png"/>
            <p:cNvPicPr>
              <a:picLocks noChangeAspect="1"/>
            </p:cNvPicPr>
            <p:nvPr/>
          </p:nvPicPr>
          <p:blipFill>
            <a:blip r:embed="rId9"/>
            <a:stretch>
              <a:fillRect/>
            </a:stretch>
          </p:blipFill>
          <p:spPr>
            <a:xfrm>
              <a:off x="3290862" y="12982"/>
              <a:ext cx="977316" cy="1628860"/>
            </a:xfrm>
            <a:prstGeom prst="rect">
              <a:avLst/>
            </a:prstGeom>
            <a:ln w="12700" cap="flat">
              <a:noFill/>
              <a:miter lim="400000"/>
            </a:ln>
            <a:effectLst/>
          </p:spPr>
        </p:pic>
        <p:pic>
          <p:nvPicPr>
            <p:cNvPr id="320" name="300px-Ccir_493.jpg" descr="300px-Ccir_493.jpg"/>
            <p:cNvPicPr>
              <a:picLocks noChangeAspect="1"/>
            </p:cNvPicPr>
            <p:nvPr/>
          </p:nvPicPr>
          <p:blipFill>
            <a:blip r:embed="rId10"/>
            <a:stretch>
              <a:fillRect/>
            </a:stretch>
          </p:blipFill>
          <p:spPr>
            <a:xfrm>
              <a:off x="9142831" y="16955"/>
              <a:ext cx="977316" cy="1628860"/>
            </a:xfrm>
            <a:prstGeom prst="rect">
              <a:avLst/>
            </a:prstGeom>
            <a:ln w="12700" cap="flat">
              <a:noFill/>
              <a:miter lim="400000"/>
            </a:ln>
            <a:effectLst/>
          </p:spPr>
        </p:pic>
        <p:pic>
          <p:nvPicPr>
            <p:cNvPr id="321" name="300px-CLOVER-2000new.jpg" descr="300px-CLOVER-2000new.jpg"/>
            <p:cNvPicPr>
              <a:picLocks noChangeAspect="1"/>
            </p:cNvPicPr>
            <p:nvPr/>
          </p:nvPicPr>
          <p:blipFill>
            <a:blip r:embed="rId11"/>
            <a:stretch>
              <a:fillRect/>
            </a:stretch>
          </p:blipFill>
          <p:spPr>
            <a:xfrm>
              <a:off x="1506678" y="5197"/>
              <a:ext cx="977316" cy="1628859"/>
            </a:xfrm>
            <a:prstGeom prst="rect">
              <a:avLst/>
            </a:prstGeom>
            <a:ln w="12700" cap="flat">
              <a:noFill/>
              <a:miter lim="400000"/>
            </a:ln>
            <a:effectLst/>
          </p:spPr>
        </p:pic>
        <p:pic>
          <p:nvPicPr>
            <p:cNvPr id="322" name="Contestiathmb.png" descr="Contestiathmb.png"/>
            <p:cNvPicPr>
              <a:picLocks noChangeAspect="1"/>
            </p:cNvPicPr>
            <p:nvPr/>
          </p:nvPicPr>
          <p:blipFill>
            <a:blip r:embed="rId12"/>
            <a:stretch>
              <a:fillRect/>
            </a:stretch>
          </p:blipFill>
          <p:spPr>
            <a:xfrm>
              <a:off x="9931070" y="23665"/>
              <a:ext cx="969265" cy="1615440"/>
            </a:xfrm>
            <a:prstGeom prst="rect">
              <a:avLst/>
            </a:prstGeom>
            <a:ln w="12700" cap="flat">
              <a:noFill/>
              <a:miter lim="400000"/>
            </a:ln>
            <a:effectLst/>
          </p:spPr>
        </p:pic>
        <p:pic>
          <p:nvPicPr>
            <p:cNvPr id="323" name="300px-DSTAR.jpg" descr="300px-DSTAR.jpg"/>
            <p:cNvPicPr>
              <a:picLocks noChangeAspect="1"/>
            </p:cNvPicPr>
            <p:nvPr/>
          </p:nvPicPr>
          <p:blipFill>
            <a:blip r:embed="rId13"/>
            <a:stretch>
              <a:fillRect/>
            </a:stretch>
          </p:blipFill>
          <p:spPr>
            <a:xfrm>
              <a:off x="2458486" y="8246"/>
              <a:ext cx="977316" cy="1632117"/>
            </a:xfrm>
            <a:prstGeom prst="rect">
              <a:avLst/>
            </a:prstGeom>
            <a:ln w="12700" cap="flat">
              <a:noFill/>
              <a:miter lim="400000"/>
            </a:ln>
            <a:effectLst/>
          </p:spPr>
        </p:pic>
        <p:pic>
          <p:nvPicPr>
            <p:cNvPr id="324" name="Waterfall-20221028104650.jpg" descr="Waterfall-20221028104650.jpg"/>
            <p:cNvPicPr>
              <a:picLocks noChangeAspect="1"/>
            </p:cNvPicPr>
            <p:nvPr/>
          </p:nvPicPr>
          <p:blipFill>
            <a:blip r:embed="rId14"/>
            <a:stretch>
              <a:fillRect/>
            </a:stretch>
          </p:blipFill>
          <p:spPr>
            <a:xfrm>
              <a:off x="5953962" y="12982"/>
              <a:ext cx="830504" cy="1628860"/>
            </a:xfrm>
            <a:prstGeom prst="rect">
              <a:avLst/>
            </a:prstGeom>
            <a:ln w="12700" cap="flat">
              <a:noFill/>
              <a:miter lim="400000"/>
            </a:ln>
            <a:effectLst/>
          </p:spPr>
        </p:pic>
        <p:pic>
          <p:nvPicPr>
            <p:cNvPr id="325" name="300px-FT8.png" descr="300px-FT8.png"/>
            <p:cNvPicPr>
              <a:picLocks noChangeAspect="1"/>
            </p:cNvPicPr>
            <p:nvPr/>
          </p:nvPicPr>
          <p:blipFill>
            <a:blip r:embed="rId15"/>
            <a:stretch>
              <a:fillRect/>
            </a:stretch>
          </p:blipFill>
          <p:spPr>
            <a:xfrm>
              <a:off x="8382758" y="23665"/>
              <a:ext cx="969264" cy="1615440"/>
            </a:xfrm>
            <a:prstGeom prst="rect">
              <a:avLst/>
            </a:prstGeom>
            <a:ln w="12700" cap="flat">
              <a:noFill/>
              <a:miter lim="400000"/>
            </a:ln>
            <a:effectLst/>
          </p:spPr>
        </p:pic>
        <p:pic>
          <p:nvPicPr>
            <p:cNvPr id="326" name="JS8.png" descr="JS8.png"/>
            <p:cNvPicPr>
              <a:picLocks noChangeAspect="1"/>
            </p:cNvPicPr>
            <p:nvPr/>
          </p:nvPicPr>
          <p:blipFill>
            <a:blip r:embed="rId16"/>
            <a:stretch>
              <a:fillRect/>
            </a:stretch>
          </p:blipFill>
          <p:spPr>
            <a:xfrm>
              <a:off x="4146563" y="12982"/>
              <a:ext cx="977316" cy="1628860"/>
            </a:xfrm>
            <a:prstGeom prst="rect">
              <a:avLst/>
            </a:prstGeom>
            <a:ln w="12700" cap="flat">
              <a:noFill/>
              <a:miter lim="400000"/>
            </a:ln>
            <a:effectLst/>
          </p:spPr>
        </p:pic>
        <p:pic>
          <p:nvPicPr>
            <p:cNvPr id="327" name="Kiwi_thumb.jpg" descr="Kiwi_thumb.jpg"/>
            <p:cNvPicPr>
              <a:picLocks noChangeAspect="1"/>
            </p:cNvPicPr>
            <p:nvPr/>
          </p:nvPicPr>
          <p:blipFill>
            <a:blip r:embed="rId17"/>
            <a:stretch>
              <a:fillRect/>
            </a:stretch>
          </p:blipFill>
          <p:spPr>
            <a:xfrm>
              <a:off x="10770996" y="36241"/>
              <a:ext cx="969264" cy="1608710"/>
            </a:xfrm>
            <a:prstGeom prst="rect">
              <a:avLst/>
            </a:prstGeom>
            <a:ln w="12700" cap="flat">
              <a:noFill/>
              <a:miter lim="400000"/>
            </a:ln>
            <a:effectLst/>
          </p:spPr>
        </p:pic>
        <p:pic>
          <p:nvPicPr>
            <p:cNvPr id="328" name="CW.jpg" descr="CW.jpg"/>
            <p:cNvPicPr>
              <a:picLocks noChangeAspect="1"/>
            </p:cNvPicPr>
            <p:nvPr/>
          </p:nvPicPr>
          <p:blipFill>
            <a:blip r:embed="rId18"/>
            <a:stretch>
              <a:fillRect/>
            </a:stretch>
          </p:blipFill>
          <p:spPr>
            <a:xfrm>
              <a:off x="11605402" y="32877"/>
              <a:ext cx="969264" cy="1615440"/>
            </a:xfrm>
            <a:prstGeom prst="rect">
              <a:avLst/>
            </a:prstGeom>
            <a:ln w="12700" cap="flat">
              <a:noFill/>
              <a:miter lim="400000"/>
            </a:ln>
            <a:effectLst/>
          </p:spPr>
        </p:pic>
        <p:pic>
          <p:nvPicPr>
            <p:cNvPr id="329" name="MFSK_8_thmb.jpg" descr="MFSK_8_thmb.jpg"/>
            <p:cNvPicPr>
              <a:picLocks noChangeAspect="1"/>
            </p:cNvPicPr>
            <p:nvPr/>
          </p:nvPicPr>
          <p:blipFill>
            <a:blip r:embed="rId19"/>
            <a:stretch>
              <a:fillRect/>
            </a:stretch>
          </p:blipFill>
          <p:spPr>
            <a:xfrm>
              <a:off x="12242265" y="32877"/>
              <a:ext cx="969265" cy="1615440"/>
            </a:xfrm>
            <a:prstGeom prst="rect">
              <a:avLst/>
            </a:prstGeom>
            <a:ln w="12700" cap="flat">
              <a:noFill/>
              <a:miter lim="400000"/>
            </a:ln>
            <a:effectLst/>
          </p:spPr>
        </p:pic>
      </p:grpSp>
      <p:pic>
        <p:nvPicPr>
          <p:cNvPr id="331" name="images.jpeg" descr="images.jpeg"/>
          <p:cNvPicPr>
            <a:picLocks noChangeAspect="1"/>
          </p:cNvPicPr>
          <p:nvPr/>
        </p:nvPicPr>
        <p:blipFill>
          <a:blip r:embed="rId20"/>
          <a:stretch>
            <a:fillRect/>
          </a:stretch>
        </p:blipFill>
        <p:spPr>
          <a:xfrm>
            <a:off x="11442253" y="9810346"/>
            <a:ext cx="2286001" cy="2768601"/>
          </a:xfrm>
          <a:prstGeom prst="rect">
            <a:avLst/>
          </a:prstGeom>
          <a:ln w="12700">
            <a:miter lim="400000"/>
          </a:ln>
        </p:spPr>
      </p:pic>
      <p:sp>
        <p:nvSpPr>
          <p:cNvPr id="332" name="What are all of these squiggles?"/>
          <p:cNvSpPr/>
          <p:nvPr/>
        </p:nvSpPr>
        <p:spPr>
          <a:xfrm>
            <a:off x="13156620" y="8946622"/>
            <a:ext cx="2882408" cy="1695432"/>
          </a:xfrm>
          <a:prstGeom prst="wedgeEllipseCallout">
            <a:avLst>
              <a:gd name="adj1" fmla="val -49385"/>
              <a:gd name="adj2" fmla="val 66739"/>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1130300">
              <a:lnSpc>
                <a:spcPct val="100000"/>
              </a:lnSpc>
              <a:spcBef>
                <a:spcPts val="0"/>
              </a:spcBef>
              <a:defRPr sz="1900">
                <a:solidFill>
                  <a:srgbClr val="FFFFFF"/>
                </a:solidFill>
                <a:latin typeface="Graphik"/>
                <a:ea typeface="Graphik"/>
                <a:cs typeface="Graphik"/>
                <a:sym typeface="Graphik"/>
              </a:defRPr>
            </a:lvl1pPr>
          </a:lstStyle>
          <a:p>
            <a:r>
              <a:t>What are all of these squiggles?</a:t>
            </a:r>
          </a:p>
        </p:txBody>
      </p:sp>
      <p:sp>
        <p:nvSpPr>
          <p:cNvPr id="333" name="MyKoolHamChatAI"/>
          <p:cNvSpPr txBox="1"/>
          <p:nvPr/>
        </p:nvSpPr>
        <p:spPr>
          <a:xfrm>
            <a:off x="19828385" y="6358823"/>
            <a:ext cx="2572005" cy="4800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000">
                <a:latin typeface="Canela Text Bold"/>
                <a:ea typeface="Canela Text Bold"/>
                <a:cs typeface="Canela Text Bold"/>
                <a:sym typeface="Canela Text Bold"/>
              </a:defRPr>
            </a:lvl1pPr>
          </a:lstStyle>
          <a:p>
            <a:r>
              <a:t>MyKoolHamChatAI</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 name="build-a-vertical-dipole-antenna-my-homemade-hf-tribander-21951688.jpg" descr="build-a-vertical-dipole-antenna-my-homemade-hf-tribander-21951688.jpg"/>
          <p:cNvPicPr>
            <a:picLocks noChangeAspect="1"/>
          </p:cNvPicPr>
          <p:nvPr/>
        </p:nvPicPr>
        <p:blipFill>
          <a:blip r:embed="rId2"/>
          <a:stretch>
            <a:fillRect/>
          </a:stretch>
        </p:blipFill>
        <p:spPr>
          <a:xfrm>
            <a:off x="13476875" y="9089672"/>
            <a:ext cx="1790846" cy="2387795"/>
          </a:xfrm>
          <a:prstGeom prst="rect">
            <a:avLst/>
          </a:prstGeom>
          <a:ln w="12700">
            <a:miter lim="400000"/>
          </a:ln>
        </p:spPr>
      </p:pic>
      <p:sp>
        <p:nvSpPr>
          <p:cNvPr id="337" name="Enhance Propagation and Forecasting"/>
          <p:cNvSpPr txBox="1">
            <a:spLocks noGrp="1"/>
          </p:cNvSpPr>
          <p:nvPr>
            <p:ph type="title"/>
          </p:nvPr>
        </p:nvSpPr>
        <p:spPr>
          <a:prstGeom prst="rect">
            <a:avLst/>
          </a:prstGeom>
        </p:spPr>
        <p:txBody>
          <a:bodyPr/>
          <a:lstStyle/>
          <a:p>
            <a:r>
              <a:t>Enhance Propagation and Forecasting</a:t>
            </a:r>
          </a:p>
        </p:txBody>
      </p:sp>
      <p:sp>
        <p:nvSpPr>
          <p:cNvPr id="338" name="IEEE Antennas and Propagation Society June 2022: “Special Issue on Artificial Intelligence in Radio Propagation for Communications”…"/>
          <p:cNvSpPr txBox="1">
            <a:spLocks noGrp="1"/>
          </p:cNvSpPr>
          <p:nvPr>
            <p:ph type="body" sz="half" idx="1"/>
          </p:nvPr>
        </p:nvSpPr>
        <p:spPr>
          <a:xfrm>
            <a:off x="1192138" y="3325787"/>
            <a:ext cx="9549295" cy="8483601"/>
          </a:xfrm>
          <a:prstGeom prst="rect">
            <a:avLst/>
          </a:prstGeom>
        </p:spPr>
        <p:txBody>
          <a:bodyPr/>
          <a:lstStyle/>
          <a:p>
            <a:pPr marL="327660" indent="-327660" defTabSz="1463003">
              <a:spcBef>
                <a:spcPts val="1400"/>
              </a:spcBef>
              <a:defRPr sz="2640"/>
            </a:pPr>
            <a:r>
              <a:t>IEEE Antennas and Propagation Society June 2022: “Special Issue on Artificial Intelligence in Radio Propagation for Communications”</a:t>
            </a:r>
          </a:p>
          <a:p>
            <a:pPr marL="327660" indent="-327660" defTabSz="1463003">
              <a:spcBef>
                <a:spcPts val="1400"/>
              </a:spcBef>
              <a:defRPr sz="2640"/>
            </a:pPr>
            <a:r>
              <a:t>AI can process and analyze large datasets that relate to personalized radio propagation forecasts</a:t>
            </a:r>
          </a:p>
          <a:p>
            <a:pPr marL="655320" lvl="1" indent="-327660" defTabSz="1463003">
              <a:spcBef>
                <a:spcPts val="1400"/>
              </a:spcBef>
              <a:defRPr sz="2640"/>
            </a:pPr>
            <a:r>
              <a:t>Ionospheric and tropospheric conditions</a:t>
            </a:r>
          </a:p>
          <a:p>
            <a:pPr marL="655320" lvl="1" indent="-327660" defTabSz="1463003">
              <a:spcBef>
                <a:spcPts val="1400"/>
              </a:spcBef>
              <a:defRPr sz="2640"/>
            </a:pPr>
            <a:r>
              <a:t>Worldwide propagation predictions</a:t>
            </a:r>
          </a:p>
          <a:p>
            <a:pPr marL="655320" lvl="1" indent="-327660" defTabSz="1463003">
              <a:spcBef>
                <a:spcPts val="1400"/>
              </a:spcBef>
              <a:defRPr sz="2640"/>
            </a:pPr>
            <a:r>
              <a:t>Solar and geomagnetic conditions</a:t>
            </a:r>
          </a:p>
          <a:p>
            <a:pPr marL="655320" lvl="1" indent="-327660" defTabSz="1463003">
              <a:spcBef>
                <a:spcPts val="1400"/>
              </a:spcBef>
              <a:defRPr sz="2640"/>
            </a:pPr>
            <a:r>
              <a:t>Weather patterns</a:t>
            </a:r>
          </a:p>
          <a:p>
            <a:pPr marL="655320" lvl="1" indent="-327660" defTabSz="1463003">
              <a:spcBef>
                <a:spcPts val="1400"/>
              </a:spcBef>
              <a:defRPr sz="2640"/>
            </a:pPr>
            <a:r>
              <a:t>Terrain and land use</a:t>
            </a:r>
          </a:p>
          <a:p>
            <a:pPr marL="655320" lvl="1" indent="-327660" defTabSz="1463003">
              <a:spcBef>
                <a:spcPts val="1400"/>
              </a:spcBef>
              <a:defRPr sz="2640"/>
            </a:pPr>
            <a:r>
              <a:t>Station radio and antenna characteristics</a:t>
            </a:r>
          </a:p>
          <a:p>
            <a:pPr marL="327660" indent="-327660" defTabSz="1463003">
              <a:spcBef>
                <a:spcPts val="1400"/>
              </a:spcBef>
              <a:defRPr sz="2640"/>
            </a:pPr>
            <a:r>
              <a:t>Recognize patterns across these datasets and employ machine learning techniques to improve predictions of signal strength, path loss, multi-path and fading effects, and ionospheric and tropospheric delays.</a:t>
            </a:r>
          </a:p>
        </p:txBody>
      </p:sp>
      <p:pic>
        <p:nvPicPr>
          <p:cNvPr id="339" name="fof2_maps.png" descr="fof2_maps.png"/>
          <p:cNvPicPr>
            <a:picLocks noChangeAspect="1"/>
          </p:cNvPicPr>
          <p:nvPr/>
        </p:nvPicPr>
        <p:blipFill>
          <a:blip r:embed="rId3"/>
          <a:stretch>
            <a:fillRect/>
          </a:stretch>
        </p:blipFill>
        <p:spPr>
          <a:xfrm>
            <a:off x="12928993" y="3946114"/>
            <a:ext cx="2025003" cy="1515589"/>
          </a:xfrm>
          <a:prstGeom prst="rect">
            <a:avLst/>
          </a:prstGeom>
          <a:ln w="12700">
            <a:miter lim="400000"/>
          </a:ln>
        </p:spPr>
      </p:pic>
      <p:pic>
        <p:nvPicPr>
          <p:cNvPr id="340" name="Screenshot 2024-12-02 at 6.10.51 PM.png" descr="Screenshot 2024-12-02 at 6.10.51 PM.png"/>
          <p:cNvPicPr>
            <a:picLocks noChangeAspect="1"/>
          </p:cNvPicPr>
          <p:nvPr/>
        </p:nvPicPr>
        <p:blipFill>
          <a:blip r:embed="rId4"/>
          <a:stretch>
            <a:fillRect/>
          </a:stretch>
        </p:blipFill>
        <p:spPr>
          <a:xfrm>
            <a:off x="15067688" y="2734882"/>
            <a:ext cx="3335426" cy="1667713"/>
          </a:xfrm>
          <a:prstGeom prst="rect">
            <a:avLst/>
          </a:prstGeom>
          <a:ln w="12700">
            <a:miter lim="400000"/>
          </a:ln>
        </p:spPr>
      </p:pic>
      <p:pic>
        <p:nvPicPr>
          <p:cNvPr id="341" name="Screenshot 2024-12-02 at 6.11.58 PM.png" descr="Screenshot 2024-12-02 at 6.11.58 PM.png"/>
          <p:cNvPicPr>
            <a:picLocks noChangeAspect="1"/>
          </p:cNvPicPr>
          <p:nvPr/>
        </p:nvPicPr>
        <p:blipFill>
          <a:blip r:embed="rId5"/>
          <a:stretch>
            <a:fillRect/>
          </a:stretch>
        </p:blipFill>
        <p:spPr>
          <a:xfrm>
            <a:off x="15692280" y="4076609"/>
            <a:ext cx="1442627" cy="2312154"/>
          </a:xfrm>
          <a:prstGeom prst="rect">
            <a:avLst/>
          </a:prstGeom>
          <a:ln w="12700">
            <a:miter lim="400000"/>
          </a:ln>
        </p:spPr>
      </p:pic>
      <p:pic>
        <p:nvPicPr>
          <p:cNvPr id="342" name="Screenshot 2024-12-02 at 6.12.24 PM.png" descr="Screenshot 2024-12-02 at 6.12.24 PM.png"/>
          <p:cNvPicPr>
            <a:picLocks noChangeAspect="1"/>
          </p:cNvPicPr>
          <p:nvPr/>
        </p:nvPicPr>
        <p:blipFill>
          <a:blip r:embed="rId6"/>
          <a:stretch>
            <a:fillRect/>
          </a:stretch>
        </p:blipFill>
        <p:spPr>
          <a:xfrm>
            <a:off x="17544586" y="3657174"/>
            <a:ext cx="1899700" cy="2093547"/>
          </a:xfrm>
          <a:prstGeom prst="rect">
            <a:avLst/>
          </a:prstGeom>
          <a:ln w="12700">
            <a:miter lim="400000"/>
          </a:ln>
        </p:spPr>
      </p:pic>
      <p:pic>
        <p:nvPicPr>
          <p:cNvPr id="343" name="Screenshot 2024-12-02 at 6.12.54 PM.png" descr="Screenshot 2024-12-02 at 6.12.54 PM.png"/>
          <p:cNvPicPr>
            <a:picLocks noChangeAspect="1"/>
          </p:cNvPicPr>
          <p:nvPr/>
        </p:nvPicPr>
        <p:blipFill>
          <a:blip r:embed="rId7"/>
          <a:stretch>
            <a:fillRect/>
          </a:stretch>
        </p:blipFill>
        <p:spPr>
          <a:xfrm>
            <a:off x="19129898" y="2736147"/>
            <a:ext cx="1719687" cy="1906228"/>
          </a:xfrm>
          <a:prstGeom prst="rect">
            <a:avLst/>
          </a:prstGeom>
          <a:ln w="12700">
            <a:miter lim="400000"/>
          </a:ln>
        </p:spPr>
      </p:pic>
      <p:pic>
        <p:nvPicPr>
          <p:cNvPr id="344" name="Screenshot 2024-12-02 at 6.14.41 PM.png" descr="Screenshot 2024-12-02 at 6.14.41 PM.png"/>
          <p:cNvPicPr>
            <a:picLocks noChangeAspect="1"/>
          </p:cNvPicPr>
          <p:nvPr/>
        </p:nvPicPr>
        <p:blipFill>
          <a:blip r:embed="rId8"/>
          <a:stretch>
            <a:fillRect/>
          </a:stretch>
        </p:blipFill>
        <p:spPr>
          <a:xfrm>
            <a:off x="11195542" y="5889719"/>
            <a:ext cx="4512586" cy="2142458"/>
          </a:xfrm>
          <a:prstGeom prst="rect">
            <a:avLst/>
          </a:prstGeom>
          <a:ln w="12700">
            <a:miter lim="400000"/>
          </a:ln>
        </p:spPr>
      </p:pic>
      <p:pic>
        <p:nvPicPr>
          <p:cNvPr id="345" name="Screenshot 2024-12-02 at 6.15.36 PM.png" descr="Screenshot 2024-12-02 at 6.15.36 PM.png"/>
          <p:cNvPicPr>
            <a:picLocks noChangeAspect="1"/>
          </p:cNvPicPr>
          <p:nvPr/>
        </p:nvPicPr>
        <p:blipFill>
          <a:blip r:embed="rId9"/>
          <a:stretch>
            <a:fillRect/>
          </a:stretch>
        </p:blipFill>
        <p:spPr>
          <a:xfrm>
            <a:off x="16008092" y="6774670"/>
            <a:ext cx="2524977" cy="1585835"/>
          </a:xfrm>
          <a:prstGeom prst="rect">
            <a:avLst/>
          </a:prstGeom>
          <a:ln w="12700">
            <a:miter lim="400000"/>
          </a:ln>
        </p:spPr>
      </p:pic>
      <p:pic>
        <p:nvPicPr>
          <p:cNvPr id="346" name="Screenshot 2024-12-02 at 6.17.52 PM.png" descr="Screenshot 2024-12-02 at 6.17.52 PM.png"/>
          <p:cNvPicPr>
            <a:picLocks noChangeAspect="1"/>
          </p:cNvPicPr>
          <p:nvPr/>
        </p:nvPicPr>
        <p:blipFill>
          <a:blip r:embed="rId10"/>
          <a:stretch>
            <a:fillRect/>
          </a:stretch>
        </p:blipFill>
        <p:spPr>
          <a:xfrm>
            <a:off x="17707353" y="8029767"/>
            <a:ext cx="2762359" cy="1338609"/>
          </a:xfrm>
          <a:prstGeom prst="rect">
            <a:avLst/>
          </a:prstGeom>
          <a:ln w="12700">
            <a:miter lim="400000"/>
          </a:ln>
        </p:spPr>
      </p:pic>
      <p:pic>
        <p:nvPicPr>
          <p:cNvPr id="347" name="Screenshot 2024-12-02 at 6.19.14 PM.png" descr="Screenshot 2024-12-02 at 6.19.14 PM.png"/>
          <p:cNvPicPr>
            <a:picLocks noChangeAspect="1"/>
          </p:cNvPicPr>
          <p:nvPr/>
        </p:nvPicPr>
        <p:blipFill>
          <a:blip r:embed="rId11"/>
          <a:stretch>
            <a:fillRect/>
          </a:stretch>
        </p:blipFill>
        <p:spPr>
          <a:xfrm>
            <a:off x="18455865" y="6673604"/>
            <a:ext cx="2524977" cy="1409197"/>
          </a:xfrm>
          <a:prstGeom prst="rect">
            <a:avLst/>
          </a:prstGeom>
          <a:ln w="12700">
            <a:miter lim="400000"/>
          </a:ln>
        </p:spPr>
      </p:pic>
      <p:pic>
        <p:nvPicPr>
          <p:cNvPr id="348" name="ft-710_free_ship.png" descr="ft-710_free_ship.png"/>
          <p:cNvPicPr>
            <a:picLocks noChangeAspect="1"/>
          </p:cNvPicPr>
          <p:nvPr/>
        </p:nvPicPr>
        <p:blipFill>
          <a:blip r:embed="rId12"/>
          <a:srcRect l="2073" t="8532" r="742" b="8581"/>
          <a:stretch>
            <a:fillRect/>
          </a:stretch>
        </p:blipFill>
        <p:spPr>
          <a:xfrm>
            <a:off x="11274439" y="10631733"/>
            <a:ext cx="2406553" cy="958727"/>
          </a:xfrm>
          <a:custGeom>
            <a:avLst/>
            <a:gdLst/>
            <a:ahLst/>
            <a:cxnLst>
              <a:cxn ang="0">
                <a:pos x="wd2" y="hd2"/>
              </a:cxn>
              <a:cxn ang="5400000">
                <a:pos x="wd2" y="hd2"/>
              </a:cxn>
              <a:cxn ang="10800000">
                <a:pos x="wd2" y="hd2"/>
              </a:cxn>
              <a:cxn ang="16200000">
                <a:pos x="wd2" y="hd2"/>
              </a:cxn>
            </a:cxnLst>
            <a:rect l="0" t="0" r="r" b="b"/>
            <a:pathLst>
              <a:path w="21578" h="21574" extrusionOk="0">
                <a:moveTo>
                  <a:pt x="2468" y="12"/>
                </a:moveTo>
                <a:cubicBezTo>
                  <a:pt x="2333" y="30"/>
                  <a:pt x="2142" y="101"/>
                  <a:pt x="2041" y="164"/>
                </a:cubicBezTo>
                <a:cubicBezTo>
                  <a:pt x="1536" y="480"/>
                  <a:pt x="1456" y="563"/>
                  <a:pt x="1276" y="1003"/>
                </a:cubicBezTo>
                <a:cubicBezTo>
                  <a:pt x="1178" y="1244"/>
                  <a:pt x="1082" y="1441"/>
                  <a:pt x="1063" y="1441"/>
                </a:cubicBezTo>
                <a:cubicBezTo>
                  <a:pt x="1010" y="1441"/>
                  <a:pt x="350" y="3098"/>
                  <a:pt x="266" y="3441"/>
                </a:cubicBezTo>
                <a:cubicBezTo>
                  <a:pt x="225" y="3605"/>
                  <a:pt x="157" y="4118"/>
                  <a:pt x="116" y="4585"/>
                </a:cubicBezTo>
                <a:cubicBezTo>
                  <a:pt x="50" y="5344"/>
                  <a:pt x="42" y="5952"/>
                  <a:pt x="13" y="10425"/>
                </a:cubicBezTo>
                <a:cubicBezTo>
                  <a:pt x="-22" y="15856"/>
                  <a:pt x="12" y="19275"/>
                  <a:pt x="109" y="19660"/>
                </a:cubicBezTo>
                <a:cubicBezTo>
                  <a:pt x="225" y="20121"/>
                  <a:pt x="316" y="20184"/>
                  <a:pt x="949" y="20223"/>
                </a:cubicBezTo>
                <a:cubicBezTo>
                  <a:pt x="1604" y="20262"/>
                  <a:pt x="1581" y="20238"/>
                  <a:pt x="1582" y="20892"/>
                </a:cubicBezTo>
                <a:cubicBezTo>
                  <a:pt x="1583" y="21354"/>
                  <a:pt x="1642" y="21400"/>
                  <a:pt x="2298" y="21473"/>
                </a:cubicBezTo>
                <a:cubicBezTo>
                  <a:pt x="2931" y="21543"/>
                  <a:pt x="3936" y="21399"/>
                  <a:pt x="4024" y="21223"/>
                </a:cubicBezTo>
                <a:cubicBezTo>
                  <a:pt x="4049" y="21173"/>
                  <a:pt x="4070" y="21016"/>
                  <a:pt x="4070" y="20884"/>
                </a:cubicBezTo>
                <a:cubicBezTo>
                  <a:pt x="4070" y="20751"/>
                  <a:pt x="4079" y="20550"/>
                  <a:pt x="4091" y="20437"/>
                </a:cubicBezTo>
                <a:lnTo>
                  <a:pt x="4112" y="20232"/>
                </a:lnTo>
                <a:lnTo>
                  <a:pt x="7148" y="20240"/>
                </a:lnTo>
                <a:cubicBezTo>
                  <a:pt x="8818" y="20243"/>
                  <a:pt x="11163" y="20274"/>
                  <a:pt x="12358" y="20312"/>
                </a:cubicBezTo>
                <a:cubicBezTo>
                  <a:pt x="13553" y="20349"/>
                  <a:pt x="15067" y="20357"/>
                  <a:pt x="15724" y="20330"/>
                </a:cubicBezTo>
                <a:cubicBezTo>
                  <a:pt x="16381" y="20302"/>
                  <a:pt x="16956" y="20303"/>
                  <a:pt x="17002" y="20330"/>
                </a:cubicBezTo>
                <a:cubicBezTo>
                  <a:pt x="17063" y="20366"/>
                  <a:pt x="17097" y="20493"/>
                  <a:pt x="17133" y="20812"/>
                </a:cubicBezTo>
                <a:cubicBezTo>
                  <a:pt x="17191" y="21321"/>
                  <a:pt x="17257" y="21432"/>
                  <a:pt x="17560" y="21527"/>
                </a:cubicBezTo>
                <a:cubicBezTo>
                  <a:pt x="17681" y="21564"/>
                  <a:pt x="18159" y="21582"/>
                  <a:pt x="18621" y="21571"/>
                </a:cubicBezTo>
                <a:cubicBezTo>
                  <a:pt x="19599" y="21548"/>
                  <a:pt x="19645" y="21521"/>
                  <a:pt x="19735" y="20875"/>
                </a:cubicBezTo>
                <a:lnTo>
                  <a:pt x="19792" y="20464"/>
                </a:lnTo>
                <a:lnTo>
                  <a:pt x="20429" y="20419"/>
                </a:lnTo>
                <a:cubicBezTo>
                  <a:pt x="21166" y="20364"/>
                  <a:pt x="21301" y="20256"/>
                  <a:pt x="21478" y="19571"/>
                </a:cubicBezTo>
                <a:lnTo>
                  <a:pt x="21578" y="19178"/>
                </a:lnTo>
                <a:lnTo>
                  <a:pt x="21578" y="14275"/>
                </a:lnTo>
                <a:cubicBezTo>
                  <a:pt x="21578" y="10963"/>
                  <a:pt x="21561" y="9121"/>
                  <a:pt x="21532" y="8595"/>
                </a:cubicBezTo>
                <a:cubicBezTo>
                  <a:pt x="21508" y="8166"/>
                  <a:pt x="21477" y="6968"/>
                  <a:pt x="21461" y="5933"/>
                </a:cubicBezTo>
                <a:cubicBezTo>
                  <a:pt x="21432" y="4110"/>
                  <a:pt x="21426" y="4037"/>
                  <a:pt x="21329" y="3620"/>
                </a:cubicBezTo>
                <a:cubicBezTo>
                  <a:pt x="21193" y="3036"/>
                  <a:pt x="21024" y="2650"/>
                  <a:pt x="20848" y="2530"/>
                </a:cubicBezTo>
                <a:cubicBezTo>
                  <a:pt x="20599" y="2361"/>
                  <a:pt x="20404" y="2183"/>
                  <a:pt x="19443" y="1227"/>
                </a:cubicBezTo>
                <a:lnTo>
                  <a:pt x="18511" y="298"/>
                </a:lnTo>
                <a:lnTo>
                  <a:pt x="14219" y="325"/>
                </a:lnTo>
                <a:cubicBezTo>
                  <a:pt x="11859" y="339"/>
                  <a:pt x="8342" y="363"/>
                  <a:pt x="6404" y="378"/>
                </a:cubicBezTo>
                <a:cubicBezTo>
                  <a:pt x="4466" y="393"/>
                  <a:pt x="2845" y="391"/>
                  <a:pt x="2799" y="369"/>
                </a:cubicBezTo>
                <a:cubicBezTo>
                  <a:pt x="2749" y="344"/>
                  <a:pt x="2718" y="260"/>
                  <a:pt x="2718" y="155"/>
                </a:cubicBezTo>
                <a:cubicBezTo>
                  <a:pt x="2718" y="1"/>
                  <a:pt x="2690" y="-18"/>
                  <a:pt x="2468" y="12"/>
                </a:cubicBezTo>
                <a:close/>
              </a:path>
            </a:pathLst>
          </a:custGeom>
          <a:ln w="12700">
            <a:miter lim="400000"/>
          </a:ln>
        </p:spPr>
      </p:pic>
      <p:pic>
        <p:nvPicPr>
          <p:cNvPr id="349" name="Unknown.png" descr="Unknown.png"/>
          <p:cNvPicPr>
            <a:picLocks noChangeAspect="1"/>
          </p:cNvPicPr>
          <p:nvPr/>
        </p:nvPicPr>
        <p:blipFill>
          <a:blip r:embed="rId13"/>
          <a:srcRect l="16666" t="10473" r="16666" b="17707"/>
          <a:stretch>
            <a:fillRect/>
          </a:stretch>
        </p:blipFill>
        <p:spPr>
          <a:xfrm>
            <a:off x="18399993" y="10235481"/>
            <a:ext cx="1727201" cy="1751230"/>
          </a:xfrm>
          <a:custGeom>
            <a:avLst/>
            <a:gdLst/>
            <a:ahLst/>
            <a:cxnLst>
              <a:cxn ang="0">
                <a:pos x="wd2" y="hd2"/>
              </a:cxn>
              <a:cxn ang="5400000">
                <a:pos x="wd2" y="hd2"/>
              </a:cxn>
              <a:cxn ang="10800000">
                <a:pos x="wd2" y="hd2"/>
              </a:cxn>
              <a:cxn ang="16200000">
                <a:pos x="wd2" y="hd2"/>
              </a:cxn>
            </a:cxnLst>
            <a:rect l="0" t="0" r="r" b="b"/>
            <a:pathLst>
              <a:path w="21600" h="21576" extrusionOk="0">
                <a:moveTo>
                  <a:pt x="10537" y="3"/>
                </a:moveTo>
                <a:cubicBezTo>
                  <a:pt x="7209" y="30"/>
                  <a:pt x="3868" y="265"/>
                  <a:pt x="1951" y="697"/>
                </a:cubicBezTo>
                <a:cubicBezTo>
                  <a:pt x="703" y="979"/>
                  <a:pt x="0" y="1459"/>
                  <a:pt x="0" y="2037"/>
                </a:cubicBezTo>
                <a:cubicBezTo>
                  <a:pt x="0" y="2283"/>
                  <a:pt x="1099" y="3477"/>
                  <a:pt x="3727" y="6081"/>
                </a:cubicBezTo>
                <a:cubicBezTo>
                  <a:pt x="6110" y="8442"/>
                  <a:pt x="7541" y="9980"/>
                  <a:pt x="7698" y="10349"/>
                </a:cubicBezTo>
                <a:cubicBezTo>
                  <a:pt x="7893" y="10810"/>
                  <a:pt x="7941" y="11615"/>
                  <a:pt x="7941" y="14305"/>
                </a:cubicBezTo>
                <a:cubicBezTo>
                  <a:pt x="7941" y="16913"/>
                  <a:pt x="7991" y="17778"/>
                  <a:pt x="8165" y="18104"/>
                </a:cubicBezTo>
                <a:cubicBezTo>
                  <a:pt x="8449" y="18639"/>
                  <a:pt x="9102" y="19246"/>
                  <a:pt x="10785" y="20544"/>
                </a:cubicBezTo>
                <a:cubicBezTo>
                  <a:pt x="11813" y="21338"/>
                  <a:pt x="12240" y="21576"/>
                  <a:pt x="12641" y="21576"/>
                </a:cubicBezTo>
                <a:cubicBezTo>
                  <a:pt x="13638" y="21576"/>
                  <a:pt x="13659" y="21473"/>
                  <a:pt x="13659" y="15904"/>
                </a:cubicBezTo>
                <a:cubicBezTo>
                  <a:pt x="13659" y="11771"/>
                  <a:pt x="13698" y="10829"/>
                  <a:pt x="13902" y="10349"/>
                </a:cubicBezTo>
                <a:cubicBezTo>
                  <a:pt x="14059" y="9980"/>
                  <a:pt x="15490" y="8442"/>
                  <a:pt x="17873" y="6081"/>
                </a:cubicBezTo>
                <a:cubicBezTo>
                  <a:pt x="19922" y="4051"/>
                  <a:pt x="21600" y="2273"/>
                  <a:pt x="21600" y="2135"/>
                </a:cubicBezTo>
                <a:cubicBezTo>
                  <a:pt x="21600" y="1370"/>
                  <a:pt x="20933" y="956"/>
                  <a:pt x="19059" y="556"/>
                </a:cubicBezTo>
                <a:cubicBezTo>
                  <a:pt x="17181" y="154"/>
                  <a:pt x="13865" y="-24"/>
                  <a:pt x="10537" y="3"/>
                </a:cubicBezTo>
                <a:close/>
                <a:moveTo>
                  <a:pt x="13589" y="1265"/>
                </a:moveTo>
                <a:cubicBezTo>
                  <a:pt x="14963" y="1286"/>
                  <a:pt x="16154" y="1336"/>
                  <a:pt x="16915" y="1411"/>
                </a:cubicBezTo>
                <a:cubicBezTo>
                  <a:pt x="18587" y="1577"/>
                  <a:pt x="20012" y="1859"/>
                  <a:pt x="20012" y="2027"/>
                </a:cubicBezTo>
                <a:cubicBezTo>
                  <a:pt x="20012" y="2167"/>
                  <a:pt x="18789" y="2445"/>
                  <a:pt x="17232" y="2653"/>
                </a:cubicBezTo>
                <a:cubicBezTo>
                  <a:pt x="16066" y="2809"/>
                  <a:pt x="8276" y="2968"/>
                  <a:pt x="6909" y="2863"/>
                </a:cubicBezTo>
                <a:cubicBezTo>
                  <a:pt x="4846" y="2706"/>
                  <a:pt x="3006" y="2433"/>
                  <a:pt x="2903" y="2272"/>
                </a:cubicBezTo>
                <a:cubicBezTo>
                  <a:pt x="2703" y="1956"/>
                  <a:pt x="2723" y="1729"/>
                  <a:pt x="2968" y="1636"/>
                </a:cubicBezTo>
                <a:cubicBezTo>
                  <a:pt x="3696" y="1361"/>
                  <a:pt x="9467" y="1200"/>
                  <a:pt x="13589" y="1265"/>
                </a:cubicBezTo>
                <a:close/>
                <a:moveTo>
                  <a:pt x="2690" y="3489"/>
                </a:moveTo>
                <a:lnTo>
                  <a:pt x="4244" y="3709"/>
                </a:lnTo>
                <a:cubicBezTo>
                  <a:pt x="6259" y="3995"/>
                  <a:pt x="14870" y="4042"/>
                  <a:pt x="16984" y="3778"/>
                </a:cubicBezTo>
                <a:cubicBezTo>
                  <a:pt x="17809" y="3675"/>
                  <a:pt x="18519" y="3628"/>
                  <a:pt x="18563" y="3670"/>
                </a:cubicBezTo>
                <a:cubicBezTo>
                  <a:pt x="18606" y="3713"/>
                  <a:pt x="17422" y="4960"/>
                  <a:pt x="15932" y="6443"/>
                </a:cubicBezTo>
                <a:cubicBezTo>
                  <a:pt x="14442" y="7925"/>
                  <a:pt x="13144" y="9287"/>
                  <a:pt x="13048" y="9469"/>
                </a:cubicBezTo>
                <a:cubicBezTo>
                  <a:pt x="12642" y="10246"/>
                  <a:pt x="12542" y="11496"/>
                  <a:pt x="12527" y="15875"/>
                </a:cubicBezTo>
                <a:cubicBezTo>
                  <a:pt x="12519" y="18408"/>
                  <a:pt x="12499" y="20482"/>
                  <a:pt x="12488" y="20481"/>
                </a:cubicBezTo>
                <a:cubicBezTo>
                  <a:pt x="12476" y="20480"/>
                  <a:pt x="11709" y="19850"/>
                  <a:pt x="10780" y="19082"/>
                </a:cubicBezTo>
                <a:lnTo>
                  <a:pt x="9088" y="17684"/>
                </a:lnTo>
                <a:lnTo>
                  <a:pt x="9023" y="13958"/>
                </a:lnTo>
                <a:cubicBezTo>
                  <a:pt x="8966" y="10763"/>
                  <a:pt x="8916" y="10154"/>
                  <a:pt x="8671" y="9684"/>
                </a:cubicBezTo>
                <a:cubicBezTo>
                  <a:pt x="8514" y="9383"/>
                  <a:pt x="7106" y="7868"/>
                  <a:pt x="5539" y="6316"/>
                </a:cubicBezTo>
                <a:lnTo>
                  <a:pt x="2690" y="3489"/>
                </a:lnTo>
                <a:close/>
              </a:path>
            </a:pathLst>
          </a:custGeom>
          <a:ln w="12700">
            <a:miter lim="400000"/>
          </a:ln>
        </p:spPr>
      </p:pic>
      <p:sp>
        <p:nvSpPr>
          <p:cNvPr id="357" name="Connection Line"/>
          <p:cNvSpPr/>
          <p:nvPr/>
        </p:nvSpPr>
        <p:spPr>
          <a:xfrm>
            <a:off x="18924962" y="5750719"/>
            <a:ext cx="558143" cy="4485771"/>
          </a:xfrm>
          <a:custGeom>
            <a:avLst/>
            <a:gdLst/>
            <a:ahLst/>
            <a:cxnLst>
              <a:cxn ang="0">
                <a:pos x="wd2" y="hd2"/>
              </a:cxn>
              <a:cxn ang="5400000">
                <a:pos x="wd2" y="hd2"/>
              </a:cxn>
              <a:cxn ang="10800000">
                <a:pos x="wd2" y="hd2"/>
              </a:cxn>
              <a:cxn ang="16200000">
                <a:pos x="wd2" y="hd2"/>
              </a:cxn>
            </a:cxnLst>
            <a:rect l="0" t="0" r="r" b="b"/>
            <a:pathLst>
              <a:path w="17992" h="21600" extrusionOk="0">
                <a:moveTo>
                  <a:pt x="0" y="0"/>
                </a:moveTo>
                <a:cubicBezTo>
                  <a:pt x="16419" y="6998"/>
                  <a:pt x="21600" y="14198"/>
                  <a:pt x="15544" y="21600"/>
                </a:cubicBezTo>
              </a:path>
            </a:pathLst>
          </a:custGeom>
          <a:ln w="25400">
            <a:solidFill>
              <a:srgbClr val="000000"/>
            </a:solidFill>
            <a:miter lim="400000"/>
          </a:ln>
        </p:spPr>
        <p:txBody>
          <a:bodyPr/>
          <a:lstStyle/>
          <a:p>
            <a:endParaRPr/>
          </a:p>
        </p:txBody>
      </p:sp>
      <p:sp>
        <p:nvSpPr>
          <p:cNvPr id="358" name="Connection Line"/>
          <p:cNvSpPr/>
          <p:nvPr/>
        </p:nvSpPr>
        <p:spPr>
          <a:xfrm>
            <a:off x="13594491" y="7031768"/>
            <a:ext cx="5808752" cy="325337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8505" y="3038"/>
                  <a:pt x="15705" y="10238"/>
                  <a:pt x="21600" y="21600"/>
                </a:cubicBezTo>
              </a:path>
            </a:pathLst>
          </a:custGeom>
          <a:ln w="25400">
            <a:solidFill>
              <a:srgbClr val="000000"/>
            </a:solidFill>
            <a:miter lim="400000"/>
          </a:ln>
        </p:spPr>
        <p:txBody>
          <a:bodyPr/>
          <a:lstStyle/>
          <a:p>
            <a:endParaRPr/>
          </a:p>
        </p:txBody>
      </p:sp>
      <p:sp>
        <p:nvSpPr>
          <p:cNvPr id="359" name="Connection Line"/>
          <p:cNvSpPr/>
          <p:nvPr/>
        </p:nvSpPr>
        <p:spPr>
          <a:xfrm>
            <a:off x="15255879" y="9778719"/>
            <a:ext cx="4195480" cy="567068"/>
          </a:xfrm>
          <a:custGeom>
            <a:avLst/>
            <a:gdLst/>
            <a:ahLst/>
            <a:cxnLst>
              <a:cxn ang="0">
                <a:pos x="wd2" y="hd2"/>
              </a:cxn>
              <a:cxn ang="5400000">
                <a:pos x="wd2" y="hd2"/>
              </a:cxn>
              <a:cxn ang="10800000">
                <a:pos x="wd2" y="hd2"/>
              </a:cxn>
              <a:cxn ang="16200000">
                <a:pos x="wd2" y="hd2"/>
              </a:cxn>
            </a:cxnLst>
            <a:rect l="0" t="0" r="r" b="b"/>
            <a:pathLst>
              <a:path w="21600" h="16210" extrusionOk="0">
                <a:moveTo>
                  <a:pt x="0" y="16210"/>
                </a:moveTo>
                <a:cubicBezTo>
                  <a:pt x="7151" y="-4858"/>
                  <a:pt x="14351" y="-5390"/>
                  <a:pt x="21600" y="14613"/>
                </a:cubicBezTo>
              </a:path>
            </a:pathLst>
          </a:custGeom>
          <a:ln w="25400">
            <a:solidFill>
              <a:srgbClr val="000000"/>
            </a:solidFill>
            <a:miter lim="400000"/>
          </a:ln>
        </p:spPr>
        <p:txBody>
          <a:bodyPr/>
          <a:lstStyle/>
          <a:p>
            <a:endParaRPr/>
          </a:p>
        </p:txBody>
      </p:sp>
      <p:sp>
        <p:nvSpPr>
          <p:cNvPr id="360" name="Connection Line"/>
          <p:cNvSpPr/>
          <p:nvPr/>
        </p:nvSpPr>
        <p:spPr>
          <a:xfrm>
            <a:off x="19384013" y="8312598"/>
            <a:ext cx="810300" cy="1947274"/>
          </a:xfrm>
          <a:custGeom>
            <a:avLst/>
            <a:gdLst/>
            <a:ahLst/>
            <a:cxnLst>
              <a:cxn ang="0">
                <a:pos x="wd2" y="hd2"/>
              </a:cxn>
              <a:cxn ang="5400000">
                <a:pos x="wd2" y="hd2"/>
              </a:cxn>
              <a:cxn ang="10800000">
                <a:pos x="wd2" y="hd2"/>
              </a:cxn>
              <a:cxn ang="16200000">
                <a:pos x="wd2" y="hd2"/>
              </a:cxn>
            </a:cxnLst>
            <a:rect l="0" t="0" r="r" b="b"/>
            <a:pathLst>
              <a:path w="16863" h="21600" extrusionOk="0">
                <a:moveTo>
                  <a:pt x="10720" y="0"/>
                </a:moveTo>
                <a:cubicBezTo>
                  <a:pt x="21600" y="9238"/>
                  <a:pt x="18027" y="16438"/>
                  <a:pt x="0" y="21600"/>
                </a:cubicBezTo>
              </a:path>
            </a:pathLst>
          </a:custGeom>
          <a:ln w="25400">
            <a:solidFill>
              <a:srgbClr val="000000"/>
            </a:solidFill>
            <a:miter lim="400000"/>
          </a:ln>
        </p:spPr>
        <p:txBody>
          <a:bodyPr/>
          <a:lstStyle/>
          <a:p>
            <a:endParaRPr/>
          </a:p>
        </p:txBody>
      </p:sp>
      <p:sp>
        <p:nvSpPr>
          <p:cNvPr id="361" name="Connection Line"/>
          <p:cNvSpPr/>
          <p:nvPr/>
        </p:nvSpPr>
        <p:spPr>
          <a:xfrm>
            <a:off x="14502251" y="4619466"/>
            <a:ext cx="4905451" cy="56103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9581" y="5379"/>
                  <a:pt x="16781" y="12579"/>
                  <a:pt x="21600" y="21600"/>
                </a:cubicBezTo>
              </a:path>
            </a:pathLst>
          </a:custGeom>
          <a:ln w="25400">
            <a:solidFill>
              <a:srgbClr val="000000"/>
            </a:solidFill>
            <a:miter lim="400000"/>
          </a:ln>
        </p:spPr>
        <p:txBody>
          <a:bodyPr/>
          <a:lstStyle/>
          <a:p>
            <a:endParaRPr/>
          </a:p>
        </p:txBody>
      </p:sp>
      <p:sp>
        <p:nvSpPr>
          <p:cNvPr id="355" name="011001010111010010010010010100001111101"/>
          <p:cNvSpPr txBox="1"/>
          <p:nvPr/>
        </p:nvSpPr>
        <p:spPr>
          <a:xfrm>
            <a:off x="17349928" y="11893421"/>
            <a:ext cx="4253104" cy="4422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800"/>
            </a:lvl1pPr>
          </a:lstStyle>
          <a:p>
            <a:r>
              <a:t>011001010111010010010010010100001111101</a:t>
            </a:r>
          </a:p>
        </p:txBody>
      </p:sp>
      <p:sp>
        <p:nvSpPr>
          <p:cNvPr id="356" name="AI Processor"/>
          <p:cNvSpPr txBox="1"/>
          <p:nvPr/>
        </p:nvSpPr>
        <p:spPr>
          <a:xfrm>
            <a:off x="19682986" y="10684139"/>
            <a:ext cx="1868120" cy="555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400"/>
            </a:lvl1pPr>
          </a:lstStyle>
          <a:p>
            <a:r>
              <a:t>AI Processor</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Enhance Automated Logging and QSL Management"/>
          <p:cNvSpPr txBox="1">
            <a:spLocks noGrp="1"/>
          </p:cNvSpPr>
          <p:nvPr>
            <p:ph type="title"/>
          </p:nvPr>
        </p:nvSpPr>
        <p:spPr>
          <a:prstGeom prst="rect">
            <a:avLst/>
          </a:prstGeom>
        </p:spPr>
        <p:txBody>
          <a:bodyPr>
            <a:normAutofit fontScale="90000"/>
          </a:bodyPr>
          <a:lstStyle>
            <a:lvl1pPr defTabSz="2170176">
              <a:defRPr sz="7476" spc="-74"/>
            </a:lvl1pPr>
          </a:lstStyle>
          <a:p>
            <a:r>
              <a:t>Enhance Automated Logging and QSL Management</a:t>
            </a:r>
          </a:p>
        </p:txBody>
      </p:sp>
      <p:sp>
        <p:nvSpPr>
          <p:cNvPr id="364" name="Automatically save information from voice or digital communications that you want to store in a personal retrievable log and, at the same time, extract and save the relevant data for upload to QSL services.…"/>
          <p:cNvSpPr txBox="1">
            <a:spLocks noGrp="1"/>
          </p:cNvSpPr>
          <p:nvPr>
            <p:ph type="body" sz="half" idx="1"/>
          </p:nvPr>
        </p:nvSpPr>
        <p:spPr>
          <a:xfrm>
            <a:off x="1230498" y="3092566"/>
            <a:ext cx="11731105" cy="8483601"/>
          </a:xfrm>
          <a:prstGeom prst="rect">
            <a:avLst/>
          </a:prstGeom>
        </p:spPr>
        <p:txBody>
          <a:bodyPr/>
          <a:lstStyle/>
          <a:p>
            <a:pPr marL="453262" indent="-453262" defTabSz="2023821">
              <a:spcBef>
                <a:spcPts val="1900"/>
              </a:spcBef>
              <a:defRPr sz="3652"/>
            </a:pPr>
            <a:r>
              <a:t>Automatically save information from voice or digital communications that you want to store in a personal retrievable log and, at the same time, extract and save the relevant data for upload to QSL services.</a:t>
            </a:r>
          </a:p>
          <a:p>
            <a:pPr marL="453262" indent="-453262" defTabSz="2023821">
              <a:spcBef>
                <a:spcPts val="1900"/>
              </a:spcBef>
              <a:defRPr sz="3652"/>
            </a:pPr>
            <a:r>
              <a:t>Assist with callsign, name, QTH, club member number, contact sequence number recognition during difficult conditions.</a:t>
            </a:r>
          </a:p>
          <a:p>
            <a:pPr marL="453262" indent="-453262" defTabSz="2023821">
              <a:spcBef>
                <a:spcPts val="1900"/>
              </a:spcBef>
              <a:defRPr sz="3652"/>
            </a:pPr>
            <a:r>
              <a:t>Analyze log data to provide insights into operating habits, antenna performance, and propagation trends.</a:t>
            </a:r>
          </a:p>
          <a:p>
            <a:pPr marL="453262" indent="-453262" defTabSz="2023821">
              <a:spcBef>
                <a:spcPts val="1900"/>
              </a:spcBef>
              <a:defRPr sz="3652"/>
            </a:pPr>
            <a:r>
              <a:t>Design and create QSL cards using generative AI</a:t>
            </a:r>
          </a:p>
        </p:txBody>
      </p:sp>
      <p:sp>
        <p:nvSpPr>
          <p:cNvPr id="365" name="Large Language Model"/>
          <p:cNvSpPr/>
          <p:nvPr/>
        </p:nvSpPr>
        <p:spPr>
          <a:xfrm>
            <a:off x="16610930" y="6088469"/>
            <a:ext cx="1909030" cy="1465096"/>
          </a:xfrm>
          <a:prstGeom prst="rect">
            <a:avLst/>
          </a:prstGeom>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1130300">
              <a:lnSpc>
                <a:spcPct val="100000"/>
              </a:lnSpc>
              <a:spcBef>
                <a:spcPts val="0"/>
              </a:spcBef>
              <a:defRPr sz="1800" b="1">
                <a:latin typeface="Graphik"/>
                <a:ea typeface="Graphik"/>
                <a:cs typeface="Graphik"/>
                <a:sym typeface="Graphik"/>
              </a:defRPr>
            </a:lvl1pPr>
          </a:lstStyle>
          <a:p>
            <a:r>
              <a:t>Large Language Model</a:t>
            </a:r>
          </a:p>
        </p:txBody>
      </p:sp>
      <p:pic>
        <p:nvPicPr>
          <p:cNvPr id="366" name="ft-710_free_ship.png" descr="ft-710_free_ship.png"/>
          <p:cNvPicPr>
            <a:picLocks noChangeAspect="1"/>
          </p:cNvPicPr>
          <p:nvPr/>
        </p:nvPicPr>
        <p:blipFill>
          <a:blip r:embed="rId2"/>
          <a:stretch>
            <a:fillRect/>
          </a:stretch>
        </p:blipFill>
        <p:spPr>
          <a:xfrm>
            <a:off x="15794586" y="7999616"/>
            <a:ext cx="3541716" cy="1654355"/>
          </a:xfrm>
          <a:prstGeom prst="rect">
            <a:avLst/>
          </a:prstGeom>
          <a:ln w="12700">
            <a:miter lim="400000"/>
          </a:ln>
        </p:spPr>
      </p:pic>
      <p:sp>
        <p:nvSpPr>
          <p:cNvPr id="367" name="Line"/>
          <p:cNvSpPr/>
          <p:nvPr/>
        </p:nvSpPr>
        <p:spPr>
          <a:xfrm flipV="1">
            <a:off x="17565444" y="7530825"/>
            <a:ext cx="1" cy="669291"/>
          </a:xfrm>
          <a:prstGeom prst="line">
            <a:avLst/>
          </a:prstGeom>
          <a:ln w="25400">
            <a:solidFill>
              <a:srgbClr val="000000"/>
            </a:solidFill>
            <a:miter lim="400000"/>
            <a:tailEnd type="triangle"/>
          </a:ln>
        </p:spPr>
        <p:txBody>
          <a:bodyPr lIns="50800" tIns="50800" rIns="50800" bIns="50800" anchor="ctr"/>
          <a:lstStyle/>
          <a:p>
            <a:endParaRPr/>
          </a:p>
        </p:txBody>
      </p:sp>
      <p:sp>
        <p:nvSpPr>
          <p:cNvPr id="368" name="Line"/>
          <p:cNvSpPr/>
          <p:nvPr/>
        </p:nvSpPr>
        <p:spPr>
          <a:xfrm flipV="1">
            <a:off x="17680912" y="5101536"/>
            <a:ext cx="406525" cy="975375"/>
          </a:xfrm>
          <a:prstGeom prst="line">
            <a:avLst/>
          </a:prstGeom>
          <a:ln w="25400">
            <a:solidFill>
              <a:srgbClr val="000000"/>
            </a:solidFill>
            <a:miter lim="400000"/>
            <a:headEnd type="triangle"/>
            <a:tailEnd type="triangle"/>
          </a:ln>
        </p:spPr>
        <p:txBody>
          <a:bodyPr lIns="50800" tIns="50800" rIns="50800" bIns="50800" anchor="ctr"/>
          <a:lstStyle/>
          <a:p>
            <a:endParaRPr/>
          </a:p>
        </p:txBody>
      </p:sp>
      <p:sp>
        <p:nvSpPr>
          <p:cNvPr id="369" name="Searchable Ham Databases"/>
          <p:cNvSpPr/>
          <p:nvPr/>
        </p:nvSpPr>
        <p:spPr>
          <a:xfrm>
            <a:off x="16850979" y="3425980"/>
            <a:ext cx="4198529" cy="1769526"/>
          </a:xfrm>
          <a:prstGeom prst="ellipse">
            <a:avLst/>
          </a:prstGeom>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1130300">
              <a:lnSpc>
                <a:spcPct val="100000"/>
              </a:lnSpc>
              <a:spcBef>
                <a:spcPts val="0"/>
              </a:spcBef>
              <a:defRPr sz="2000" b="1">
                <a:latin typeface="Graphik"/>
                <a:ea typeface="Graphik"/>
                <a:cs typeface="Graphik"/>
                <a:sym typeface="Graphik"/>
              </a:defRPr>
            </a:lvl1pPr>
          </a:lstStyle>
          <a:p>
            <a:r>
              <a:t>Searchable Ham Databases</a:t>
            </a:r>
          </a:p>
        </p:txBody>
      </p:sp>
      <p:sp>
        <p:nvSpPr>
          <p:cNvPr id="370" name="Personal Log"/>
          <p:cNvSpPr/>
          <p:nvPr/>
        </p:nvSpPr>
        <p:spPr>
          <a:xfrm>
            <a:off x="19550977" y="6088469"/>
            <a:ext cx="1909030" cy="1465096"/>
          </a:xfrm>
          <a:prstGeom prst="rect">
            <a:avLst/>
          </a:prstGeom>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1130300">
              <a:lnSpc>
                <a:spcPct val="100000"/>
              </a:lnSpc>
              <a:spcBef>
                <a:spcPts val="0"/>
              </a:spcBef>
              <a:defRPr sz="1800" b="1">
                <a:latin typeface="Graphik"/>
                <a:ea typeface="Graphik"/>
                <a:cs typeface="Graphik"/>
                <a:sym typeface="Graphik"/>
              </a:defRPr>
            </a:lvl1pPr>
          </a:lstStyle>
          <a:p>
            <a:r>
              <a:t>Personal Log</a:t>
            </a:r>
          </a:p>
        </p:txBody>
      </p:sp>
      <p:pic>
        <p:nvPicPr>
          <p:cNvPr id="371" name="ham-radio-operator-42097197.jpg.jpeg" descr="ham-radio-operator-42097197.jpg.jpeg"/>
          <p:cNvPicPr>
            <a:picLocks noChangeAspect="1"/>
          </p:cNvPicPr>
          <p:nvPr/>
        </p:nvPicPr>
        <p:blipFill>
          <a:blip r:embed="rId3"/>
          <a:stretch>
            <a:fillRect/>
          </a:stretch>
        </p:blipFill>
        <p:spPr>
          <a:xfrm>
            <a:off x="13198338" y="7529656"/>
            <a:ext cx="2582528" cy="2366241"/>
          </a:xfrm>
          <a:prstGeom prst="rect">
            <a:avLst/>
          </a:prstGeom>
          <a:ln w="12700">
            <a:miter lim="400000"/>
          </a:ln>
        </p:spPr>
      </p:pic>
      <p:sp>
        <p:nvSpPr>
          <p:cNvPr id="372" name="Line"/>
          <p:cNvSpPr/>
          <p:nvPr/>
        </p:nvSpPr>
        <p:spPr>
          <a:xfrm>
            <a:off x="18551256" y="6762938"/>
            <a:ext cx="993997" cy="1"/>
          </a:xfrm>
          <a:prstGeom prst="line">
            <a:avLst/>
          </a:prstGeom>
          <a:ln w="25400">
            <a:solidFill>
              <a:srgbClr val="000000"/>
            </a:solidFill>
            <a:miter lim="400000"/>
            <a:tailEnd type="triangle"/>
          </a:ln>
        </p:spPr>
        <p:txBody>
          <a:bodyPr lIns="50800" tIns="50800" rIns="50800" bIns="50800" anchor="ctr"/>
          <a:lstStyle/>
          <a:p>
            <a:endParaRPr/>
          </a:p>
        </p:txBody>
      </p:sp>
      <p:sp>
        <p:nvSpPr>
          <p:cNvPr id="373" name="Line"/>
          <p:cNvSpPr/>
          <p:nvPr/>
        </p:nvSpPr>
        <p:spPr>
          <a:xfrm flipV="1">
            <a:off x="20505491" y="7530825"/>
            <a:ext cx="1" cy="669291"/>
          </a:xfrm>
          <a:prstGeom prst="line">
            <a:avLst/>
          </a:prstGeom>
          <a:ln w="25400">
            <a:solidFill>
              <a:srgbClr val="000000"/>
            </a:solidFill>
            <a:miter lim="400000"/>
            <a:headEnd type="triangle"/>
          </a:ln>
        </p:spPr>
        <p:txBody>
          <a:bodyPr lIns="50800" tIns="50800" rIns="50800" bIns="50800" anchor="ctr"/>
          <a:lstStyle/>
          <a:p>
            <a:endParaRPr/>
          </a:p>
        </p:txBody>
      </p:sp>
      <p:sp>
        <p:nvSpPr>
          <p:cNvPr id="374" name="Extract data for QSL services"/>
          <p:cNvSpPr/>
          <p:nvPr/>
        </p:nvSpPr>
        <p:spPr>
          <a:xfrm>
            <a:off x="19550977" y="8184601"/>
            <a:ext cx="1909030" cy="1465097"/>
          </a:xfrm>
          <a:prstGeom prst="rect">
            <a:avLst/>
          </a:prstGeom>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1130300">
              <a:lnSpc>
                <a:spcPct val="100000"/>
              </a:lnSpc>
              <a:spcBef>
                <a:spcPts val="0"/>
              </a:spcBef>
              <a:defRPr sz="1800" b="1">
                <a:latin typeface="Graphik"/>
                <a:ea typeface="Graphik"/>
                <a:cs typeface="Graphik"/>
                <a:sym typeface="Graphik"/>
              </a:defRPr>
            </a:lvl1pPr>
          </a:lstStyle>
          <a:p>
            <a:r>
              <a:t>Extract data for QSL services</a:t>
            </a:r>
          </a:p>
        </p:txBody>
      </p:sp>
      <p:sp>
        <p:nvSpPr>
          <p:cNvPr id="375" name="Line"/>
          <p:cNvSpPr/>
          <p:nvPr/>
        </p:nvSpPr>
        <p:spPr>
          <a:xfrm>
            <a:off x="21465730" y="6821016"/>
            <a:ext cx="625341" cy="1"/>
          </a:xfrm>
          <a:prstGeom prst="line">
            <a:avLst/>
          </a:prstGeom>
          <a:ln w="25400">
            <a:solidFill>
              <a:srgbClr val="000000"/>
            </a:solidFill>
            <a:miter lim="400000"/>
            <a:tailEnd type="triangle"/>
          </a:ln>
        </p:spPr>
        <p:txBody>
          <a:bodyPr lIns="50800" tIns="50800" rIns="50800" bIns="50800" anchor="ctr"/>
          <a:lstStyle/>
          <a:p>
            <a:endParaRPr/>
          </a:p>
        </p:txBody>
      </p:sp>
      <p:sp>
        <p:nvSpPr>
          <p:cNvPr id="376" name="Maintain log in my format"/>
          <p:cNvSpPr txBox="1"/>
          <p:nvPr/>
        </p:nvSpPr>
        <p:spPr>
          <a:xfrm>
            <a:off x="22074137" y="6179754"/>
            <a:ext cx="1432248" cy="1166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000">
                <a:latin typeface="Canela Text Bold"/>
                <a:ea typeface="Canela Text Bold"/>
                <a:cs typeface="Canela Text Bold"/>
                <a:sym typeface="Canela Text Bold"/>
              </a:defRPr>
            </a:lvl1pPr>
          </a:lstStyle>
          <a:p>
            <a:r>
              <a:t>Maintain log in my format</a:t>
            </a:r>
          </a:p>
        </p:txBody>
      </p:sp>
      <p:sp>
        <p:nvSpPr>
          <p:cNvPr id="377" name="Line"/>
          <p:cNvSpPr/>
          <p:nvPr/>
        </p:nvSpPr>
        <p:spPr>
          <a:xfrm>
            <a:off x="21477650" y="8884872"/>
            <a:ext cx="625341" cy="1"/>
          </a:xfrm>
          <a:prstGeom prst="line">
            <a:avLst/>
          </a:prstGeom>
          <a:ln w="25400">
            <a:solidFill>
              <a:srgbClr val="000000"/>
            </a:solidFill>
            <a:miter lim="400000"/>
            <a:tailEnd type="triangle"/>
          </a:ln>
        </p:spPr>
        <p:txBody>
          <a:bodyPr lIns="50800" tIns="50800" rIns="50800" bIns="50800" anchor="ctr"/>
          <a:lstStyle/>
          <a:p>
            <a:endParaRPr/>
          </a:p>
        </p:txBody>
      </p:sp>
      <p:sp>
        <p:nvSpPr>
          <p:cNvPr id="378" name="Auto-Send formatted log files"/>
          <p:cNvSpPr txBox="1"/>
          <p:nvPr/>
        </p:nvSpPr>
        <p:spPr>
          <a:xfrm>
            <a:off x="22213924" y="8428688"/>
            <a:ext cx="1432248" cy="1166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000">
                <a:latin typeface="Canela Text Bold"/>
                <a:ea typeface="Canela Text Bold"/>
                <a:cs typeface="Canela Text Bold"/>
                <a:sym typeface="Canela Text Bold"/>
              </a:defRPr>
            </a:lvl1pPr>
          </a:lstStyle>
          <a:p>
            <a:r>
              <a:t>Auto-Send formatted log files</a:t>
            </a:r>
          </a:p>
        </p:txBody>
      </p:sp>
      <p:sp>
        <p:nvSpPr>
          <p:cNvPr id="379" name="Line"/>
          <p:cNvSpPr/>
          <p:nvPr/>
        </p:nvSpPr>
        <p:spPr>
          <a:xfrm>
            <a:off x="21477650" y="9043838"/>
            <a:ext cx="625341" cy="1"/>
          </a:xfrm>
          <a:prstGeom prst="line">
            <a:avLst/>
          </a:prstGeom>
          <a:ln w="25400">
            <a:solidFill>
              <a:srgbClr val="000000"/>
            </a:solidFill>
            <a:miter lim="400000"/>
            <a:tailEnd type="triangle"/>
          </a:ln>
        </p:spPr>
        <p:txBody>
          <a:bodyPr lIns="50800" tIns="50800" rIns="50800" bIns="50800" anchor="ctr"/>
          <a:lstStyle/>
          <a:p>
            <a:endParaRPr/>
          </a:p>
        </p:txBody>
      </p:sp>
      <p:sp>
        <p:nvSpPr>
          <p:cNvPr id="380" name="Line"/>
          <p:cNvSpPr/>
          <p:nvPr/>
        </p:nvSpPr>
        <p:spPr>
          <a:xfrm>
            <a:off x="21477650" y="9202805"/>
            <a:ext cx="625341" cy="1"/>
          </a:xfrm>
          <a:prstGeom prst="line">
            <a:avLst/>
          </a:prstGeom>
          <a:ln w="25400">
            <a:solidFill>
              <a:srgbClr val="000000"/>
            </a:solidFill>
            <a:miter lim="400000"/>
            <a:tailEnd type="triangle"/>
          </a:ln>
        </p:spPr>
        <p:txBody>
          <a:bodyPr lIns="50800" tIns="50800" rIns="50800" bIns="50800" anchor="ctr"/>
          <a:lstStyle/>
          <a:p>
            <a:endParaRPr/>
          </a:p>
        </p:txBody>
      </p:sp>
      <p:sp>
        <p:nvSpPr>
          <p:cNvPr id="381" name="Analysis tools"/>
          <p:cNvSpPr/>
          <p:nvPr/>
        </p:nvSpPr>
        <p:spPr>
          <a:xfrm>
            <a:off x="21711129" y="4395550"/>
            <a:ext cx="1934430" cy="1270001"/>
          </a:xfrm>
          <a:prstGeom prst="rect">
            <a:avLst/>
          </a:prstGeom>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1130300">
              <a:lnSpc>
                <a:spcPct val="100000"/>
              </a:lnSpc>
              <a:spcBef>
                <a:spcPts val="0"/>
              </a:spcBef>
              <a:defRPr sz="2000" b="1">
                <a:latin typeface="Graphik"/>
                <a:ea typeface="Graphik"/>
                <a:cs typeface="Graphik"/>
                <a:sym typeface="Graphik"/>
              </a:defRPr>
            </a:lvl1pPr>
          </a:lstStyle>
          <a:p>
            <a:r>
              <a:t>Analysis tools</a:t>
            </a:r>
          </a:p>
        </p:txBody>
      </p:sp>
      <p:sp>
        <p:nvSpPr>
          <p:cNvPr id="382" name="Line"/>
          <p:cNvSpPr/>
          <p:nvPr/>
        </p:nvSpPr>
        <p:spPr>
          <a:xfrm flipV="1">
            <a:off x="22678343" y="5653867"/>
            <a:ext cx="1" cy="669291"/>
          </a:xfrm>
          <a:prstGeom prst="line">
            <a:avLst/>
          </a:prstGeom>
          <a:ln w="25400">
            <a:solidFill>
              <a:srgbClr val="000000"/>
            </a:solidFill>
            <a:miter lim="400000"/>
            <a:tailEnd type="triangle"/>
          </a:ln>
        </p:spPr>
        <p:txBody>
          <a:bodyPr lIns="50800" tIns="50800" rIns="50800" bIns="50800" anchor="ctr"/>
          <a:lstStyle/>
          <a:p>
            <a:endParaRPr/>
          </a:p>
        </p:txBody>
      </p:sp>
      <p:sp>
        <p:nvSpPr>
          <p:cNvPr id="383" name="Line"/>
          <p:cNvSpPr/>
          <p:nvPr/>
        </p:nvSpPr>
        <p:spPr>
          <a:xfrm flipV="1">
            <a:off x="22678344" y="7248654"/>
            <a:ext cx="1" cy="480061"/>
          </a:xfrm>
          <a:prstGeom prst="line">
            <a:avLst/>
          </a:prstGeom>
          <a:ln w="25400">
            <a:solidFill>
              <a:srgbClr val="000000"/>
            </a:solidFill>
            <a:miter lim="400000"/>
            <a:headEnd type="triangle"/>
          </a:ln>
        </p:spPr>
        <p:txBody>
          <a:bodyPr lIns="50800" tIns="50800" rIns="50800" bIns="50800" anchor="ctr"/>
          <a:lstStyle/>
          <a:p>
            <a:endParaRPr/>
          </a:p>
        </p:txBody>
      </p:sp>
      <p:sp>
        <p:nvSpPr>
          <p:cNvPr id="384" name="Print QSL"/>
          <p:cNvSpPr txBox="1"/>
          <p:nvPr/>
        </p:nvSpPr>
        <p:spPr>
          <a:xfrm>
            <a:off x="22074137" y="7692398"/>
            <a:ext cx="1432248" cy="4800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000">
                <a:latin typeface="Canela Text Bold"/>
                <a:ea typeface="Canela Text Bold"/>
                <a:cs typeface="Canela Text Bold"/>
                <a:sym typeface="Canela Text Bold"/>
              </a:defRPr>
            </a:lvl1pPr>
          </a:lstStyle>
          <a:p>
            <a:r>
              <a:t>Print QSL</a:t>
            </a:r>
          </a:p>
        </p:txBody>
      </p:sp>
      <p:sp>
        <p:nvSpPr>
          <p:cNvPr id="385" name="Line"/>
          <p:cNvSpPr/>
          <p:nvPr/>
        </p:nvSpPr>
        <p:spPr>
          <a:xfrm>
            <a:off x="15619989" y="6762938"/>
            <a:ext cx="993997" cy="1"/>
          </a:xfrm>
          <a:prstGeom prst="line">
            <a:avLst/>
          </a:prstGeom>
          <a:ln w="25400">
            <a:solidFill>
              <a:srgbClr val="000000"/>
            </a:solidFill>
            <a:miter lim="400000"/>
          </a:ln>
        </p:spPr>
        <p:txBody>
          <a:bodyPr lIns="50800" tIns="50800" rIns="50800" bIns="50800" anchor="ctr"/>
          <a:lstStyle/>
          <a:p>
            <a:endParaRPr/>
          </a:p>
        </p:txBody>
      </p:sp>
      <p:sp>
        <p:nvSpPr>
          <p:cNvPr id="386" name="Line"/>
          <p:cNvSpPr/>
          <p:nvPr/>
        </p:nvSpPr>
        <p:spPr>
          <a:xfrm flipV="1">
            <a:off x="15622429" y="6762592"/>
            <a:ext cx="1" cy="842756"/>
          </a:xfrm>
          <a:prstGeom prst="line">
            <a:avLst/>
          </a:prstGeom>
          <a:ln w="25400">
            <a:solidFill>
              <a:srgbClr val="000000"/>
            </a:solidFill>
            <a:miter lim="400000"/>
            <a:headEnd type="triangle"/>
          </a:ln>
        </p:spPr>
        <p:txBody>
          <a:bodyPr lIns="50800" tIns="50800" rIns="50800" bIns="50800" anchor="ctr"/>
          <a:lstStyle/>
          <a:p>
            <a:endParaRPr/>
          </a:p>
        </p:txBody>
      </p:sp>
      <p:sp>
        <p:nvSpPr>
          <p:cNvPr id="387" name="Data recognition"/>
          <p:cNvSpPr txBox="1"/>
          <p:nvPr/>
        </p:nvSpPr>
        <p:spPr>
          <a:xfrm>
            <a:off x="14839252" y="7077077"/>
            <a:ext cx="1566357" cy="8232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000">
                <a:latin typeface="Canela Text Bold"/>
                <a:ea typeface="Canela Text Bold"/>
                <a:cs typeface="Canela Text Bold"/>
                <a:sym typeface="Canela Text Bold"/>
              </a:defRPr>
            </a:lvl1pPr>
          </a:lstStyle>
          <a:p>
            <a:r>
              <a:t>Data recognition</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Improve Accessibility for Operators with Disabilities"/>
          <p:cNvSpPr txBox="1">
            <a:spLocks noGrp="1"/>
          </p:cNvSpPr>
          <p:nvPr>
            <p:ph type="title"/>
          </p:nvPr>
        </p:nvSpPr>
        <p:spPr>
          <a:prstGeom prst="rect">
            <a:avLst/>
          </a:prstGeom>
        </p:spPr>
        <p:txBody>
          <a:bodyPr/>
          <a:lstStyle>
            <a:lvl1pPr defTabSz="2170176">
              <a:defRPr sz="7476" spc="-74"/>
            </a:lvl1pPr>
          </a:lstStyle>
          <a:p>
            <a:r>
              <a:t>Improve Accessibility for Operators with Disabilities </a:t>
            </a:r>
          </a:p>
        </p:txBody>
      </p:sp>
      <p:sp>
        <p:nvSpPr>
          <p:cNvPr id="390" name="AI powered radio interfaces that combine vision and language assistance would provide an important capability for a broad segment of the ham radio disabled population.…"/>
          <p:cNvSpPr txBox="1"/>
          <p:nvPr/>
        </p:nvSpPr>
        <p:spPr>
          <a:xfrm>
            <a:off x="975389" y="2922211"/>
            <a:ext cx="21948577" cy="848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496951" indent="-496951" defTabSz="2218888">
              <a:spcBef>
                <a:spcPts val="2100"/>
              </a:spcBef>
              <a:buSzPct val="150000"/>
              <a:buChar char="•"/>
              <a:defRPr sz="4004"/>
            </a:pPr>
            <a:r>
              <a:t>AI powered radio interfaces that combine vision and language assistance would provide an important capability for a broad segment of the ham radio disabled population.</a:t>
            </a:r>
          </a:p>
          <a:p>
            <a:pPr marL="993902" lvl="1" indent="-496951" defTabSz="2218888">
              <a:spcBef>
                <a:spcPts val="2100"/>
              </a:spcBef>
              <a:buSzPct val="150000"/>
              <a:buChar char="•"/>
              <a:defRPr sz="4004"/>
            </a:pPr>
            <a:r>
              <a:t>AI powered speech processing can help people with limited mobility or dexterity control a radio through voice commands</a:t>
            </a:r>
          </a:p>
          <a:p>
            <a:pPr marL="993902" lvl="1" indent="-496951" defTabSz="2218888">
              <a:spcBef>
                <a:spcPts val="2100"/>
              </a:spcBef>
              <a:buSzPct val="150000"/>
              <a:buChar char="•"/>
              <a:defRPr sz="4004"/>
            </a:pPr>
            <a:r>
              <a:t>AI vision and language capabilities can translate sign language and other hand or eye movements into radio control operations</a:t>
            </a:r>
          </a:p>
          <a:p>
            <a:pPr marL="993902" lvl="1" indent="-496951" defTabSz="2218888">
              <a:spcBef>
                <a:spcPts val="2100"/>
              </a:spcBef>
              <a:buSzPct val="150000"/>
              <a:buChar char="•"/>
              <a:defRPr sz="4004"/>
            </a:pPr>
            <a:r>
              <a:t>AI can learn and adapt to people with non-standard speech patterns and other language impediments to enable intelligible communications with other hams.</a:t>
            </a:r>
          </a:p>
          <a:p>
            <a:pPr defTabSz="2218888">
              <a:spcBef>
                <a:spcPts val="2100"/>
              </a:spcBef>
              <a:defRPr sz="4004"/>
            </a:pPr>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Emergency Communications and Situation Awareness"/>
          <p:cNvSpPr txBox="1">
            <a:spLocks noGrp="1"/>
          </p:cNvSpPr>
          <p:nvPr>
            <p:ph type="title"/>
          </p:nvPr>
        </p:nvSpPr>
        <p:spPr>
          <a:prstGeom prst="rect">
            <a:avLst/>
          </a:prstGeom>
        </p:spPr>
        <p:txBody>
          <a:bodyPr/>
          <a:lstStyle>
            <a:lvl1pPr defTabSz="2072640">
              <a:defRPr sz="7140" spc="-71"/>
            </a:lvl1pPr>
          </a:lstStyle>
          <a:p>
            <a:r>
              <a:t>Emergency Communications and Situation Awareness</a:t>
            </a:r>
          </a:p>
        </p:txBody>
      </p:sp>
      <p:sp>
        <p:nvSpPr>
          <p:cNvPr id="393" name="Generation of automatic alerts…"/>
          <p:cNvSpPr txBox="1">
            <a:spLocks noGrp="1"/>
          </p:cNvSpPr>
          <p:nvPr>
            <p:ph type="body" idx="1"/>
          </p:nvPr>
        </p:nvSpPr>
        <p:spPr>
          <a:xfrm>
            <a:off x="925108" y="3191595"/>
            <a:ext cx="21948578" cy="8483601"/>
          </a:xfrm>
          <a:prstGeom prst="rect">
            <a:avLst/>
          </a:prstGeom>
        </p:spPr>
        <p:txBody>
          <a:bodyPr/>
          <a:lstStyle/>
          <a:p>
            <a:pPr marL="513333" indent="-513333" defTabSz="2292038">
              <a:spcBef>
                <a:spcPts val="2200"/>
              </a:spcBef>
              <a:defRPr sz="4136"/>
            </a:pPr>
            <a:r>
              <a:t>Generation of automatic alerts </a:t>
            </a:r>
          </a:p>
          <a:p>
            <a:pPr marL="1026667" lvl="1" indent="-513333" defTabSz="2292038">
              <a:spcBef>
                <a:spcPts val="2200"/>
              </a:spcBef>
              <a:defRPr sz="4136"/>
            </a:pPr>
            <a:r>
              <a:t>Changes in conditions affecting communications quality</a:t>
            </a:r>
          </a:p>
          <a:p>
            <a:pPr marL="1026667" lvl="1" indent="-513333" defTabSz="2292038">
              <a:spcBef>
                <a:spcPts val="2200"/>
              </a:spcBef>
              <a:defRPr sz="4136"/>
            </a:pPr>
            <a:r>
              <a:t>For voice or digital operations generate alerts to appropriate authorities based upon natural language understanding in addition to a pre-programmed dictionary of key words and phrases.</a:t>
            </a:r>
          </a:p>
          <a:p>
            <a:pPr marL="513333" indent="-513333" defTabSz="2292038">
              <a:spcBef>
                <a:spcPts val="2200"/>
              </a:spcBef>
              <a:defRPr sz="4136"/>
            </a:pPr>
            <a:r>
              <a:t>By providing situation awareness of the communications systems, AI can dynamically allocate resources and frequencies to optimize the flow of communications during emergency event</a:t>
            </a:r>
          </a:p>
          <a:p>
            <a:pPr marL="513333" indent="-513333" defTabSz="2292038">
              <a:spcBef>
                <a:spcPts val="2200"/>
              </a:spcBef>
              <a:defRPr sz="4136"/>
            </a:pPr>
            <a:r>
              <a:t>AI can provide situation awareness of logistics and other aspects of operations to optimize management of emergency resources</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 name="Screenshot 2025-02-01 at 6.52.03 PM.png" descr="Screenshot 2025-02-01 at 6.52.03 PM.png"/>
          <p:cNvPicPr>
            <a:picLocks noChangeAspect="1"/>
          </p:cNvPicPr>
          <p:nvPr/>
        </p:nvPicPr>
        <p:blipFill>
          <a:blip r:embed="rId2"/>
          <a:stretch>
            <a:fillRect/>
          </a:stretch>
        </p:blipFill>
        <p:spPr>
          <a:xfrm>
            <a:off x="5796197" y="1621232"/>
            <a:ext cx="12791606" cy="7340751"/>
          </a:xfrm>
          <a:prstGeom prst="rect">
            <a:avLst/>
          </a:prstGeom>
          <a:ln w="12700">
            <a:miter lim="400000"/>
          </a:ln>
        </p:spPr>
      </p:pic>
      <p:sp>
        <p:nvSpPr>
          <p:cNvPr id="396" name="An AI-generated image of a Ham operating indoors with various types of antennas and what looks like a magic wand or conductors baton in his hand (from the lesson/course generation app “Mindsmith”)"/>
          <p:cNvSpPr txBox="1"/>
          <p:nvPr/>
        </p:nvSpPr>
        <p:spPr>
          <a:xfrm>
            <a:off x="4852458" y="9136797"/>
            <a:ext cx="14679085" cy="15922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800">
                <a:latin typeface="Canela Text Bold"/>
                <a:ea typeface="Canela Text Bold"/>
                <a:cs typeface="Canela Text Bold"/>
                <a:sym typeface="Canela Text Bold"/>
              </a:defRPr>
            </a:lvl1pPr>
          </a:lstStyle>
          <a:p>
            <a:r>
              <a:t>An AI-generated image of a Ham operating indoors with various types of antennas and what looks like a magic wand or conductors baton in his hand (from the lesson/course generation app “Mindsmith”) </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As we've seen today, AI can potentially transform Ham Radio in many ways…"/>
          <p:cNvSpPr txBox="1"/>
          <p:nvPr/>
        </p:nvSpPr>
        <p:spPr>
          <a:xfrm>
            <a:off x="2898500" y="3388596"/>
            <a:ext cx="18587000" cy="594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ct val="100000"/>
              </a:lnSpc>
              <a:spcBef>
                <a:spcPts val="0"/>
              </a:spcBef>
              <a:defRPr sz="4000">
                <a:solidFill>
                  <a:srgbClr val="1C2B33"/>
                </a:solidFill>
                <a:latin typeface="Arial Rounded MT Bold"/>
                <a:ea typeface="Arial Rounded MT Bold"/>
                <a:cs typeface="Arial Rounded MT Bold"/>
                <a:sym typeface="Arial Rounded MT Bold"/>
              </a:defRPr>
            </a:pPr>
            <a:r>
              <a:t>As we've seen today, AI can potentially transform Ham Radio in many ways</a:t>
            </a:r>
          </a:p>
          <a:p>
            <a:pPr defTabSz="457200">
              <a:lnSpc>
                <a:spcPct val="100000"/>
              </a:lnSpc>
              <a:spcBef>
                <a:spcPts val="0"/>
              </a:spcBef>
              <a:defRPr sz="4000">
                <a:solidFill>
                  <a:srgbClr val="1C2B33"/>
                </a:solidFill>
                <a:latin typeface="Arial Rounded MT Bold"/>
                <a:ea typeface="Arial Rounded MT Bold"/>
                <a:cs typeface="Arial Rounded MT Bold"/>
                <a:sym typeface="Arial Rounded MT Bold"/>
              </a:defRPr>
            </a:pPr>
            <a:endParaRPr/>
          </a:p>
          <a:p>
            <a:pPr defTabSz="457200">
              <a:lnSpc>
                <a:spcPct val="100000"/>
              </a:lnSpc>
              <a:spcBef>
                <a:spcPts val="0"/>
              </a:spcBef>
              <a:defRPr sz="4000">
                <a:solidFill>
                  <a:srgbClr val="1C2B33"/>
                </a:solidFill>
                <a:latin typeface="Arial Rounded MT Bold"/>
                <a:ea typeface="Arial Rounded MT Bold"/>
                <a:cs typeface="Arial Rounded MT Bold"/>
                <a:sym typeface="Arial Rounded MT Bold"/>
              </a:defRPr>
            </a:pPr>
            <a:r>
              <a:t>Existing Chatbots offer personalized assistance, individualized learning, and help with understanding and resolving station issues</a:t>
            </a:r>
          </a:p>
          <a:p>
            <a:pPr defTabSz="457200">
              <a:lnSpc>
                <a:spcPct val="100000"/>
              </a:lnSpc>
              <a:spcBef>
                <a:spcPts val="0"/>
              </a:spcBef>
              <a:defRPr sz="4000">
                <a:solidFill>
                  <a:srgbClr val="1C2B33"/>
                </a:solidFill>
                <a:latin typeface="Arial Rounded MT Bold"/>
                <a:ea typeface="Arial Rounded MT Bold"/>
                <a:cs typeface="Arial Rounded MT Bold"/>
                <a:sym typeface="Arial Rounded MT Bold"/>
              </a:defRPr>
            </a:pPr>
            <a:endParaRPr/>
          </a:p>
          <a:p>
            <a:pPr defTabSz="457200">
              <a:lnSpc>
                <a:spcPct val="100000"/>
              </a:lnSpc>
              <a:spcBef>
                <a:spcPts val="0"/>
              </a:spcBef>
              <a:defRPr sz="4000">
                <a:solidFill>
                  <a:srgbClr val="1C2B33"/>
                </a:solidFill>
                <a:latin typeface="Arial Rounded MT Bold"/>
                <a:ea typeface="Arial Rounded MT Bold"/>
                <a:cs typeface="Arial Rounded MT Bold"/>
                <a:sym typeface="Arial Rounded MT Bold"/>
              </a:defRPr>
            </a:pPr>
            <a:r>
              <a:t>AI is beginning to drive useful applications for ham radio such as the client-server noise removal tool RM Noise and the ability to decode CW under less than ideal conditions. </a:t>
            </a:r>
          </a:p>
          <a:p>
            <a:pPr defTabSz="457200">
              <a:lnSpc>
                <a:spcPct val="100000"/>
              </a:lnSpc>
              <a:spcBef>
                <a:spcPts val="0"/>
              </a:spcBef>
              <a:defRPr sz="4000">
                <a:solidFill>
                  <a:srgbClr val="1C2B33"/>
                </a:solidFill>
                <a:latin typeface="Arial Rounded MT Bold"/>
                <a:ea typeface="Arial Rounded MT Bold"/>
                <a:cs typeface="Arial Rounded MT Bold"/>
                <a:sym typeface="Arial Rounded MT Bold"/>
              </a:defRPr>
            </a:pPr>
            <a:endParaRPr/>
          </a:p>
          <a:p>
            <a:pPr algn="ctr" defTabSz="457200">
              <a:lnSpc>
                <a:spcPct val="100000"/>
              </a:lnSpc>
              <a:spcBef>
                <a:spcPts val="0"/>
              </a:spcBef>
              <a:defRPr sz="4000">
                <a:solidFill>
                  <a:srgbClr val="1C2B33"/>
                </a:solidFill>
                <a:latin typeface="Arial Rounded MT Bold"/>
                <a:ea typeface="Arial Rounded MT Bold"/>
                <a:cs typeface="Arial Rounded MT Bold"/>
                <a:sym typeface="Arial Rounded MT Bold"/>
              </a:defRPr>
            </a:pPr>
            <a:r>
              <a:t>73, and we'll catch you on the airwaves!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Screenshot 2025-06-26 at 7.36.23 PM.png" descr="Screenshot 2025-06-26 at 7.36.23 PM.png"/>
          <p:cNvPicPr>
            <a:picLocks noChangeAspect="1"/>
          </p:cNvPicPr>
          <p:nvPr/>
        </p:nvPicPr>
        <p:blipFill>
          <a:blip r:embed="rId2"/>
          <a:stretch>
            <a:fillRect/>
          </a:stretch>
        </p:blipFill>
        <p:spPr>
          <a:xfrm>
            <a:off x="4484599" y="-16998"/>
            <a:ext cx="15414802" cy="10463121"/>
          </a:xfrm>
          <a:prstGeom prst="rect">
            <a:avLst/>
          </a:prstGeom>
          <a:ln w="12700">
            <a:miter lim="400000"/>
          </a:ln>
        </p:spPr>
      </p:pic>
      <p:sp>
        <p:nvSpPr>
          <p:cNvPr id="181" name="“The study is to proceed on the basis of the conjecture that every aspect of learning or any other feature of intelligence can in principal be so precisely described that a machine can be made to simulate it.”…"/>
          <p:cNvSpPr txBox="1"/>
          <p:nvPr/>
        </p:nvSpPr>
        <p:spPr>
          <a:xfrm>
            <a:off x="2437130" y="10386150"/>
            <a:ext cx="19509740" cy="24047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4000"/>
            </a:pPr>
            <a:r>
              <a:rPr dirty="0"/>
              <a:t>“The study is to proceed on the basis of the conjecture that every aspect of learning or any other feature of intelligence can in princip</a:t>
            </a:r>
            <a:r>
              <a:rPr lang="en-US" dirty="0"/>
              <a:t>le</a:t>
            </a:r>
            <a:r>
              <a:rPr dirty="0"/>
              <a:t> be so precisely described that a machine can be made to simulate it.” </a:t>
            </a:r>
          </a:p>
          <a:p>
            <a:pPr>
              <a:defRPr sz="2400"/>
            </a:pPr>
            <a:r>
              <a:rPr i="1" dirty="0"/>
              <a:t>A Proposal for the Dartmouth Summer Research Project on Artificial Intelligence</a:t>
            </a:r>
            <a:r>
              <a:rPr dirty="0"/>
              <a:t> J. MacCarthy, M. Minsky, C. Shannon, N. Rochester, Aug 31, 1955</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What is Artificial Intelligence?"/>
          <p:cNvSpPr txBox="1">
            <a:spLocks noGrp="1"/>
          </p:cNvSpPr>
          <p:nvPr>
            <p:ph type="title" idx="4294967295"/>
          </p:nvPr>
        </p:nvSpPr>
        <p:spPr>
          <a:xfrm>
            <a:off x="1219200" y="291164"/>
            <a:ext cx="21945600" cy="1727201"/>
          </a:xfrm>
          <a:prstGeom prst="rect">
            <a:avLst/>
          </a:prstGeom>
        </p:spPr>
        <p:txBody>
          <a:bodyPr/>
          <a:lstStyle/>
          <a:p>
            <a:r>
              <a:rPr dirty="0"/>
              <a:t>What is Artificial Intelligence?</a:t>
            </a:r>
          </a:p>
        </p:txBody>
      </p:sp>
      <p:sp>
        <p:nvSpPr>
          <p:cNvPr id="184" name="Artificial Intelligence refers to computer systems that perform tasks associated with human intelligence such as learning, problem solving, and decision making.…"/>
          <p:cNvSpPr txBox="1"/>
          <p:nvPr/>
        </p:nvSpPr>
        <p:spPr>
          <a:xfrm>
            <a:off x="3584307" y="4351147"/>
            <a:ext cx="18392544" cy="50137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rPr dirty="0"/>
              <a:t>Artificial Intelligence refers to computer systems that perform tasks associated with human intelligence such as learning, problem solving, and decision making.</a:t>
            </a:r>
          </a:p>
          <a:p>
            <a:r>
              <a:rPr dirty="0"/>
              <a:t>AI systems may appear to mimic how we think and solve problems; however, these systems work in a very different manner than the inner workings of the human brain.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AI is Prevalent Throughout Our Daily Lives"/>
          <p:cNvSpPr txBox="1">
            <a:spLocks noGrp="1"/>
          </p:cNvSpPr>
          <p:nvPr>
            <p:ph type="title"/>
          </p:nvPr>
        </p:nvSpPr>
        <p:spPr>
          <a:xfrm>
            <a:off x="1219200" y="291164"/>
            <a:ext cx="21945600" cy="1727201"/>
          </a:xfrm>
          <a:prstGeom prst="rect">
            <a:avLst/>
          </a:prstGeom>
        </p:spPr>
        <p:txBody>
          <a:bodyPr/>
          <a:lstStyle/>
          <a:p>
            <a:r>
              <a:t>AI is Prevalent Throughout Our Daily Lives</a:t>
            </a:r>
          </a:p>
        </p:txBody>
      </p:sp>
      <p:sp>
        <p:nvSpPr>
          <p:cNvPr id="187" name="Chatbots: Alexa, Hey Google, ChatGPT…"/>
          <p:cNvSpPr txBox="1">
            <a:spLocks noGrp="1"/>
          </p:cNvSpPr>
          <p:nvPr>
            <p:ph type="body" sz="half" idx="1"/>
          </p:nvPr>
        </p:nvSpPr>
        <p:spPr>
          <a:xfrm>
            <a:off x="2614385" y="2248205"/>
            <a:ext cx="11530632" cy="9949776"/>
          </a:xfrm>
          <a:prstGeom prst="rect">
            <a:avLst/>
          </a:prstGeom>
        </p:spPr>
        <p:txBody>
          <a:bodyPr/>
          <a:lstStyle/>
          <a:p>
            <a:pPr marL="496951" indent="-496951" defTabSz="2218888">
              <a:spcBef>
                <a:spcPts val="400"/>
              </a:spcBef>
              <a:defRPr sz="3094">
                <a:latin typeface="Canela Text Bold"/>
                <a:ea typeface="Canela Text Bold"/>
                <a:cs typeface="Canela Text Bold"/>
                <a:sym typeface="Canela Text Bold"/>
              </a:defRPr>
            </a:pPr>
            <a:r>
              <a:t>Chatbots: Alexa, Hey Google, ChatGPT</a:t>
            </a:r>
          </a:p>
          <a:p>
            <a:pPr marL="496951" indent="-496951" defTabSz="2218888">
              <a:spcBef>
                <a:spcPts val="400"/>
              </a:spcBef>
              <a:defRPr sz="3094">
                <a:latin typeface="Canela Text Bold"/>
                <a:ea typeface="Canela Text Bold"/>
                <a:cs typeface="Canela Text Bold"/>
                <a:sym typeface="Canela Text Bold"/>
              </a:defRPr>
            </a:pPr>
            <a:r>
              <a:t>Ride Share apps: Uber, Lyft, Curb </a:t>
            </a:r>
          </a:p>
          <a:p>
            <a:pPr marL="496951" indent="-496951" defTabSz="2218888">
              <a:spcBef>
                <a:spcPts val="400"/>
              </a:spcBef>
              <a:defRPr sz="3094">
                <a:latin typeface="Canela Text Bold"/>
                <a:ea typeface="Canela Text Bold"/>
                <a:cs typeface="Canela Text Bold"/>
                <a:sym typeface="Canela Text Bold"/>
              </a:defRPr>
            </a:pPr>
            <a:r>
              <a:t>Self driving cars, package delivery and restaurant robots</a:t>
            </a:r>
          </a:p>
          <a:p>
            <a:pPr marL="496951" indent="-496951" defTabSz="2218888">
              <a:spcBef>
                <a:spcPts val="400"/>
              </a:spcBef>
              <a:defRPr sz="3094">
                <a:latin typeface="Canela Text Bold"/>
                <a:ea typeface="Canela Text Bold"/>
                <a:cs typeface="Canela Text Bold"/>
                <a:sym typeface="Canela Text Bold"/>
              </a:defRPr>
            </a:pPr>
            <a:r>
              <a:t>Computer search engines</a:t>
            </a:r>
          </a:p>
          <a:p>
            <a:pPr marL="496951" indent="-496951" defTabSz="2218888">
              <a:spcBef>
                <a:spcPts val="400"/>
              </a:spcBef>
              <a:defRPr sz="3094">
                <a:latin typeface="Canela Text Bold"/>
                <a:ea typeface="Canela Text Bold"/>
                <a:cs typeface="Canela Text Bold"/>
                <a:sym typeface="Canela Text Bold"/>
              </a:defRPr>
            </a:pPr>
            <a:r>
              <a:t>Banking and Credit Card fraud detection</a:t>
            </a:r>
          </a:p>
          <a:p>
            <a:pPr marL="496951" indent="-496951" defTabSz="2218888">
              <a:spcBef>
                <a:spcPts val="400"/>
              </a:spcBef>
              <a:defRPr sz="3094">
                <a:latin typeface="Canela Text Bold"/>
                <a:ea typeface="Canela Text Bold"/>
                <a:cs typeface="Canela Text Bold"/>
                <a:sym typeface="Canela Text Bold"/>
              </a:defRPr>
            </a:pPr>
            <a:r>
              <a:t>E-commerce: connect social media users to products, inventory, secure payment portals</a:t>
            </a:r>
          </a:p>
          <a:p>
            <a:pPr marL="496951" indent="-496951" defTabSz="2218888">
              <a:spcBef>
                <a:spcPts val="400"/>
              </a:spcBef>
              <a:defRPr sz="3094">
                <a:latin typeface="Canela Text Bold"/>
                <a:ea typeface="Canela Text Bold"/>
                <a:cs typeface="Canela Text Bold"/>
                <a:sym typeface="Canela Text Bold"/>
              </a:defRPr>
            </a:pPr>
            <a:r>
              <a:t>Email apps: automated categorization, auto-reply</a:t>
            </a:r>
          </a:p>
          <a:p>
            <a:pPr marL="496951" indent="-496951" defTabSz="2218888">
              <a:spcBef>
                <a:spcPts val="400"/>
              </a:spcBef>
              <a:defRPr sz="3094">
                <a:latin typeface="Canela Text Bold"/>
                <a:ea typeface="Canela Text Bold"/>
                <a:cs typeface="Canela Text Bold"/>
                <a:sym typeface="Canela Text Bold"/>
              </a:defRPr>
            </a:pPr>
            <a:r>
              <a:t>Facial Recognition</a:t>
            </a:r>
          </a:p>
          <a:p>
            <a:pPr marL="496951" indent="-496951" defTabSz="2218888">
              <a:spcBef>
                <a:spcPts val="400"/>
              </a:spcBef>
              <a:defRPr sz="3094">
                <a:latin typeface="Canela Text Bold"/>
                <a:ea typeface="Canela Text Bold"/>
                <a:cs typeface="Canela Text Bold"/>
                <a:sym typeface="Canela Text Bold"/>
              </a:defRPr>
            </a:pPr>
            <a:r>
              <a:t>Generative image applications</a:t>
            </a:r>
          </a:p>
          <a:p>
            <a:pPr marL="496951" indent="-496951" defTabSz="2218888">
              <a:spcBef>
                <a:spcPts val="400"/>
              </a:spcBef>
              <a:defRPr sz="3094">
                <a:latin typeface="Canela Text Bold"/>
                <a:ea typeface="Canela Text Bold"/>
                <a:cs typeface="Canela Text Bold"/>
                <a:sym typeface="Canela Text Bold"/>
              </a:defRPr>
            </a:pPr>
            <a:r>
              <a:t>Streaming TV/Video services </a:t>
            </a:r>
          </a:p>
          <a:p>
            <a:pPr marL="496951" indent="-496951" defTabSz="2218888">
              <a:spcBef>
                <a:spcPts val="400"/>
              </a:spcBef>
              <a:defRPr sz="3094">
                <a:latin typeface="Canela Text Bold"/>
                <a:ea typeface="Canela Text Bold"/>
                <a:cs typeface="Canela Text Bold"/>
                <a:sym typeface="Canela Text Bold"/>
              </a:defRPr>
            </a:pPr>
            <a:r>
              <a:t>Smart watches, body worn health monitors</a:t>
            </a:r>
          </a:p>
          <a:p>
            <a:pPr marL="496951" indent="-496951" defTabSz="2218888">
              <a:spcBef>
                <a:spcPts val="400"/>
              </a:spcBef>
              <a:defRPr sz="3094">
                <a:latin typeface="Canela Text Bold"/>
                <a:ea typeface="Canela Text Bold"/>
                <a:cs typeface="Canela Text Bold"/>
                <a:sym typeface="Canela Text Bold"/>
              </a:defRPr>
            </a:pPr>
            <a:r>
              <a:t>Robot vacuum cleaners, smart door locks, smart thermostats…</a:t>
            </a:r>
          </a:p>
          <a:p>
            <a:pPr marL="496951" indent="-496951" defTabSz="2218888">
              <a:spcBef>
                <a:spcPts val="400"/>
              </a:spcBef>
              <a:defRPr sz="3094">
                <a:latin typeface="Canela Text Bold"/>
                <a:ea typeface="Canela Text Bold"/>
                <a:cs typeface="Canela Text Bold"/>
                <a:sym typeface="Canela Text Bold"/>
              </a:defRPr>
            </a:pPr>
            <a:r>
              <a:t>Google Maps, Apple maps, WAZE - real time traffic updates, navigation…</a:t>
            </a:r>
          </a:p>
          <a:p>
            <a:pPr marL="496951" indent="-496951" defTabSz="2218888">
              <a:spcBef>
                <a:spcPts val="400"/>
              </a:spcBef>
              <a:defRPr sz="3094">
                <a:latin typeface="Canela Text Bold"/>
                <a:ea typeface="Canela Text Bold"/>
                <a:cs typeface="Canela Text Bold"/>
                <a:sym typeface="Canela Text Bold"/>
              </a:defRPr>
            </a:pPr>
            <a:r>
              <a:t>Real estate - Zillow</a:t>
            </a:r>
          </a:p>
        </p:txBody>
      </p:sp>
      <p:sp>
        <p:nvSpPr>
          <p:cNvPr id="188" name="37,703 tools  13,580 tasks 4997 jobs"/>
          <p:cNvSpPr txBox="1"/>
          <p:nvPr/>
        </p:nvSpPr>
        <p:spPr>
          <a:xfrm>
            <a:off x="14100471" y="9290407"/>
            <a:ext cx="8801405" cy="9342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37,703 tools  13,580 tasks 4997 jobs</a:t>
            </a:r>
          </a:p>
        </p:txBody>
      </p:sp>
      <p:sp>
        <p:nvSpPr>
          <p:cNvPr id="189" name="https://theresanaiforthat.com/"/>
          <p:cNvSpPr txBox="1"/>
          <p:nvPr/>
        </p:nvSpPr>
        <p:spPr>
          <a:xfrm>
            <a:off x="14607023" y="2997035"/>
            <a:ext cx="7788301" cy="9342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u="sng">
                <a:hlinkClick r:id="rId2"/>
              </a:defRPr>
            </a:lvl1pPr>
          </a:lstStyle>
          <a:p>
            <a:pPr>
              <a:defRPr u="none"/>
            </a:pPr>
            <a:r>
              <a:rPr u="sng">
                <a:hlinkClick r:id="rId2"/>
              </a:rPr>
              <a:t>https://theresanaiforthat.com/</a:t>
            </a:r>
          </a:p>
        </p:txBody>
      </p:sp>
      <p:pic>
        <p:nvPicPr>
          <p:cNvPr id="190" name="Screenshot 2025-06-26 at 2.28.02 PM.png" descr="Screenshot 2025-06-26 at 2.28.02 PM.png"/>
          <p:cNvPicPr>
            <a:picLocks noChangeAspect="1"/>
          </p:cNvPicPr>
          <p:nvPr/>
        </p:nvPicPr>
        <p:blipFill>
          <a:blip r:embed="rId3"/>
          <a:stretch>
            <a:fillRect/>
          </a:stretch>
        </p:blipFill>
        <p:spPr>
          <a:xfrm>
            <a:off x="14664721" y="4403496"/>
            <a:ext cx="7672904" cy="4414663"/>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Screenshot 2025-06-24 at 1.08.40 PM.png" descr="Screenshot 2025-06-24 at 1.08.40 PM.png"/>
          <p:cNvPicPr>
            <a:picLocks noChangeAspect="1"/>
          </p:cNvPicPr>
          <p:nvPr/>
        </p:nvPicPr>
        <p:blipFill>
          <a:blip r:embed="rId2"/>
          <a:stretch>
            <a:fillRect/>
          </a:stretch>
        </p:blipFill>
        <p:spPr>
          <a:xfrm>
            <a:off x="1876096" y="1479331"/>
            <a:ext cx="13106401" cy="11430001"/>
          </a:xfrm>
          <a:prstGeom prst="rect">
            <a:avLst/>
          </a:prstGeom>
          <a:ln w="12700">
            <a:miter lim="400000"/>
          </a:ln>
        </p:spPr>
      </p:pic>
      <p:sp>
        <p:nvSpPr>
          <p:cNvPr id="193" name="The US, Europe, and China are positioning to own the data that AI depends upon."/>
          <p:cNvSpPr txBox="1"/>
          <p:nvPr/>
        </p:nvSpPr>
        <p:spPr>
          <a:xfrm>
            <a:off x="15971953" y="5341665"/>
            <a:ext cx="7413422" cy="24440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t>The US, Europe, and China are positioning to own the data that AI depends upon.                                                                                                                                                                                                                                                                                                                                                                                                      </a:t>
            </a:r>
          </a:p>
        </p:txBody>
      </p:sp>
      <p:sp>
        <p:nvSpPr>
          <p:cNvPr id="194" name="NIMBY… The Data Center quandary!"/>
          <p:cNvSpPr txBox="1"/>
          <p:nvPr/>
        </p:nvSpPr>
        <p:spPr>
          <a:xfrm>
            <a:off x="15825685" y="2861197"/>
            <a:ext cx="7413421" cy="16891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t>NIMBY… The Data Center quandary!                                                                                                                                                                                                                                                                                                                                                                                                     </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Underlying Technologies"/>
          <p:cNvSpPr txBox="1">
            <a:spLocks noGrp="1"/>
          </p:cNvSpPr>
          <p:nvPr>
            <p:ph type="title"/>
          </p:nvPr>
        </p:nvSpPr>
        <p:spPr>
          <a:prstGeom prst="rect">
            <a:avLst/>
          </a:prstGeom>
        </p:spPr>
        <p:txBody>
          <a:bodyPr/>
          <a:lstStyle/>
          <a:p>
            <a:r>
              <a:t>Underlying Technologies</a:t>
            </a:r>
          </a:p>
        </p:txBody>
      </p:sp>
      <p:pic>
        <p:nvPicPr>
          <p:cNvPr id="197" name="Neural-Networks-Architecture.png" descr="Neural-Networks-Architecture.png"/>
          <p:cNvPicPr>
            <a:picLocks noChangeAspect="1"/>
          </p:cNvPicPr>
          <p:nvPr/>
        </p:nvPicPr>
        <p:blipFill>
          <a:blip r:embed="rId2"/>
          <a:stretch>
            <a:fillRect/>
          </a:stretch>
        </p:blipFill>
        <p:spPr>
          <a:xfrm>
            <a:off x="7752416" y="5174179"/>
            <a:ext cx="9768155" cy="6153938"/>
          </a:xfrm>
          <a:prstGeom prst="rect">
            <a:avLst/>
          </a:prstGeom>
          <a:ln w="12700">
            <a:miter lim="400000"/>
          </a:ln>
        </p:spPr>
      </p:pic>
      <p:sp>
        <p:nvSpPr>
          <p:cNvPr id="198" name="Inputs process data… sensor, numerical, images, text, audio"/>
          <p:cNvSpPr txBox="1"/>
          <p:nvPr/>
        </p:nvSpPr>
        <p:spPr>
          <a:xfrm>
            <a:off x="2772997" y="6854174"/>
            <a:ext cx="5196054" cy="27939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3500"/>
            </a:lvl1pPr>
          </a:lstStyle>
          <a:p>
            <a:r>
              <a:t>Inputs process data… sensor, numerical, images, text, audio</a:t>
            </a:r>
          </a:p>
        </p:txBody>
      </p:sp>
      <p:sp>
        <p:nvSpPr>
          <p:cNvPr id="199" name="Output layer provides a response"/>
          <p:cNvSpPr txBox="1"/>
          <p:nvPr/>
        </p:nvSpPr>
        <p:spPr>
          <a:xfrm>
            <a:off x="17272680" y="7572670"/>
            <a:ext cx="5196053" cy="1356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spcBef>
                <a:spcPts val="0"/>
              </a:spcBef>
              <a:defRPr sz="3600"/>
            </a:lvl1pPr>
          </a:lstStyle>
          <a:p>
            <a:r>
              <a:t>Output layer provides a response</a:t>
            </a:r>
          </a:p>
        </p:txBody>
      </p:sp>
      <p:sp>
        <p:nvSpPr>
          <p:cNvPr id="200" name="Hidden layers (software “neurons”) transform the inputs into something that the output layer can use. These layers and connections are the “brain” of the network, responsible for “deep learning”"/>
          <p:cNvSpPr txBox="1"/>
          <p:nvPr/>
        </p:nvSpPr>
        <p:spPr>
          <a:xfrm>
            <a:off x="2492543" y="10532778"/>
            <a:ext cx="20287901" cy="23879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spcBef>
                <a:spcPts val="0"/>
              </a:spcBef>
              <a:defRPr sz="3600"/>
            </a:lvl1pPr>
          </a:lstStyle>
          <a:p>
            <a:r>
              <a:t>Hidden layers (software “neurons”) transform the inputs into something that the output layer can use. These layers and connections are the “brain” of the network, responsible for “deep learning”</a:t>
            </a:r>
          </a:p>
        </p:txBody>
      </p:sp>
      <p:sp>
        <p:nvSpPr>
          <p:cNvPr id="201" name="Machine and Deep Learning… Neural Networks…"/>
          <p:cNvSpPr txBox="1">
            <a:spLocks noGrp="1"/>
          </p:cNvSpPr>
          <p:nvPr>
            <p:ph type="body" sz="half" idx="1"/>
          </p:nvPr>
        </p:nvSpPr>
        <p:spPr>
          <a:xfrm>
            <a:off x="1014647" y="2375509"/>
            <a:ext cx="22354706" cy="3196952"/>
          </a:xfrm>
          <a:prstGeom prst="rect">
            <a:avLst/>
          </a:prstGeom>
        </p:spPr>
        <p:txBody>
          <a:bodyPr/>
          <a:lstStyle/>
          <a:p>
            <a:pPr marL="513333" indent="-513333" defTabSz="2292038">
              <a:spcBef>
                <a:spcPts val="2200"/>
              </a:spcBef>
              <a:defRPr sz="4136">
                <a:latin typeface="Canela Text Bold"/>
                <a:ea typeface="Canela Text Bold"/>
                <a:cs typeface="Canela Text Bold"/>
                <a:sym typeface="Canela Text Bold"/>
              </a:defRPr>
            </a:pPr>
            <a:r>
              <a:t>Machine and Deep Learning… Neural Networks</a:t>
            </a:r>
          </a:p>
          <a:p>
            <a:pPr marL="1026667" lvl="1" indent="-513333" defTabSz="2292038">
              <a:spcBef>
                <a:spcPts val="2200"/>
              </a:spcBef>
              <a:defRPr sz="3384"/>
            </a:pPr>
            <a:r>
              <a:t>Neural networks are trained to identify hidden patterns in complex data that lead to solving problems</a:t>
            </a:r>
          </a:p>
          <a:p>
            <a:pPr marL="1026667" lvl="1" indent="-513333" defTabSz="2292038">
              <a:spcBef>
                <a:spcPts val="2200"/>
              </a:spcBef>
              <a:defRPr sz="3384"/>
            </a:pPr>
            <a:r>
              <a:t>Training, which involves the adjustment of weights between neurons to give accurate responses involves 10’s to 100’s of billions of parameters. </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Underlying Technologies"/>
          <p:cNvSpPr txBox="1">
            <a:spLocks noGrp="1"/>
          </p:cNvSpPr>
          <p:nvPr>
            <p:ph type="title"/>
          </p:nvPr>
        </p:nvSpPr>
        <p:spPr>
          <a:prstGeom prst="rect">
            <a:avLst/>
          </a:prstGeom>
        </p:spPr>
        <p:txBody>
          <a:bodyPr/>
          <a:lstStyle/>
          <a:p>
            <a:r>
              <a:t>Underlying Technologies</a:t>
            </a:r>
          </a:p>
        </p:txBody>
      </p:sp>
      <p:sp>
        <p:nvSpPr>
          <p:cNvPr id="204" name="Machine and Deep Learning… Neural Networks…"/>
          <p:cNvSpPr txBox="1">
            <a:spLocks noGrp="1"/>
          </p:cNvSpPr>
          <p:nvPr>
            <p:ph type="body" sz="half" idx="1"/>
          </p:nvPr>
        </p:nvSpPr>
        <p:spPr>
          <a:xfrm>
            <a:off x="846481" y="2438571"/>
            <a:ext cx="22354707" cy="3196952"/>
          </a:xfrm>
          <a:prstGeom prst="rect">
            <a:avLst/>
          </a:prstGeom>
        </p:spPr>
        <p:txBody>
          <a:bodyPr/>
          <a:lstStyle/>
          <a:p>
            <a:pPr marL="513333" indent="-513333" defTabSz="2292038">
              <a:spcBef>
                <a:spcPts val="2200"/>
              </a:spcBef>
              <a:defRPr sz="4136">
                <a:latin typeface="Canela Text Bold"/>
                <a:ea typeface="Canela Text Bold"/>
                <a:cs typeface="Canela Text Bold"/>
                <a:sym typeface="Canela Text Bold"/>
              </a:defRPr>
            </a:pPr>
            <a:r>
              <a:t>Machine and Deep Learning… Neural Networks</a:t>
            </a:r>
          </a:p>
          <a:p>
            <a:pPr marL="1026667" lvl="1" indent="-513333" defTabSz="2292038">
              <a:spcBef>
                <a:spcPts val="2200"/>
              </a:spcBef>
              <a:defRPr sz="3384"/>
            </a:pPr>
            <a:r>
              <a:t>Marvin Minsky 1951 developed the first randomly wired neural network learning machine: Stochastic Neural Analog Reinforcement Calculator (SNARC)</a:t>
            </a:r>
          </a:p>
          <a:p>
            <a:pPr marL="1026667" lvl="1" indent="-513333" defTabSz="2292038">
              <a:spcBef>
                <a:spcPts val="2200"/>
              </a:spcBef>
              <a:defRPr sz="3384"/>
            </a:pPr>
            <a:r>
              <a:t>Solved the problem of a rat negotiating a maze</a:t>
            </a:r>
          </a:p>
        </p:txBody>
      </p:sp>
      <p:pic>
        <p:nvPicPr>
          <p:cNvPr id="205" name="Screenshot 2025-06-26 at 8.18.28 PM.png" descr="Screenshot 2025-06-26 at 8.18.28 PM.png"/>
          <p:cNvPicPr>
            <a:picLocks noChangeAspect="1"/>
          </p:cNvPicPr>
          <p:nvPr/>
        </p:nvPicPr>
        <p:blipFill>
          <a:blip r:embed="rId2"/>
          <a:stretch>
            <a:fillRect/>
          </a:stretch>
        </p:blipFill>
        <p:spPr>
          <a:xfrm>
            <a:off x="4091916" y="5926629"/>
            <a:ext cx="15863836" cy="5998734"/>
          </a:xfrm>
          <a:prstGeom prst="rect">
            <a:avLst/>
          </a:prstGeom>
          <a:ln w="12700">
            <a:miter lim="400000"/>
          </a:ln>
        </p:spPr>
      </p:pic>
      <p:sp>
        <p:nvSpPr>
          <p:cNvPr id="206" name="One of 40 SNARC neurons… the assembled machine was about the size of a grand piano"/>
          <p:cNvSpPr txBox="1"/>
          <p:nvPr/>
        </p:nvSpPr>
        <p:spPr>
          <a:xfrm>
            <a:off x="1404616" y="12254315"/>
            <a:ext cx="20452081" cy="8585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lvl1pPr>
          </a:lstStyle>
          <a:p>
            <a:r>
              <a:t>One of 40 SNARC neurons… the assembled machine was about the size of a grand piano</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Underlying Technologies"/>
          <p:cNvSpPr txBox="1">
            <a:spLocks noGrp="1"/>
          </p:cNvSpPr>
          <p:nvPr>
            <p:ph type="title"/>
          </p:nvPr>
        </p:nvSpPr>
        <p:spPr>
          <a:prstGeom prst="rect">
            <a:avLst/>
          </a:prstGeom>
        </p:spPr>
        <p:txBody>
          <a:bodyPr/>
          <a:lstStyle/>
          <a:p>
            <a:r>
              <a:t>Underlying Technologies</a:t>
            </a:r>
          </a:p>
        </p:txBody>
      </p:sp>
      <p:sp>
        <p:nvSpPr>
          <p:cNvPr id="209" name="Large Language Models…"/>
          <p:cNvSpPr txBox="1">
            <a:spLocks noGrp="1"/>
          </p:cNvSpPr>
          <p:nvPr>
            <p:ph type="body" idx="1"/>
          </p:nvPr>
        </p:nvSpPr>
        <p:spPr>
          <a:xfrm>
            <a:off x="730385" y="2530505"/>
            <a:ext cx="13903185" cy="10207863"/>
          </a:xfrm>
          <a:prstGeom prst="rect">
            <a:avLst/>
          </a:prstGeom>
        </p:spPr>
        <p:txBody>
          <a:bodyPr/>
          <a:lstStyle/>
          <a:p>
            <a:pPr>
              <a:defRPr>
                <a:latin typeface="Canela Text Bold"/>
                <a:ea typeface="Canela Text Bold"/>
                <a:cs typeface="Canela Text Bold"/>
                <a:sym typeface="Canela Text Bold"/>
              </a:defRPr>
            </a:pPr>
            <a:r>
              <a:t>Large Language Models</a:t>
            </a:r>
          </a:p>
          <a:p>
            <a:pPr lvl="1">
              <a:defRPr sz="3600"/>
            </a:pPr>
            <a:r>
              <a:t>Parse and generate language and code: may be domain specific or generalized</a:t>
            </a:r>
          </a:p>
          <a:p>
            <a:pPr lvl="2">
              <a:defRPr sz="3600"/>
            </a:pPr>
            <a:r>
              <a:rPr>
                <a:latin typeface="Canela Text Bold"/>
                <a:ea typeface="Canela Text Bold"/>
                <a:cs typeface="Canela Text Bold"/>
                <a:sym typeface="Canela Text Bold"/>
              </a:rPr>
              <a:t>Domain-specific</a:t>
            </a:r>
            <a:r>
              <a:t>: Med-PaLM2 (medical), BloombergGPT (finance), ChatLaw </a:t>
            </a:r>
          </a:p>
          <a:p>
            <a:pPr lvl="2">
              <a:defRPr sz="3600"/>
            </a:pPr>
            <a:r>
              <a:rPr>
                <a:latin typeface="Canela Text Bold"/>
                <a:ea typeface="Canela Text Bold"/>
                <a:cs typeface="Canela Text Bold"/>
                <a:sym typeface="Canela Text Bold"/>
              </a:rPr>
              <a:t>Generalized</a:t>
            </a:r>
            <a:r>
              <a:t>: Meta AI LLaMa (Large Language Model Meta AI), OpenAI’s GPT-3/4</a:t>
            </a:r>
          </a:p>
          <a:p>
            <a:pPr lvl="1">
              <a:defRPr sz="3600"/>
            </a:pPr>
            <a:r>
              <a:t>Utilize Natural Language Processing (NLP) and Natural Language Understanding (NLU) algorithms to accomplish multilingual classification, translation, free-text generation, sentiment analysis, and entity recognition</a:t>
            </a:r>
          </a:p>
          <a:p>
            <a:pPr lvl="1">
              <a:defRPr sz="3600"/>
            </a:pPr>
            <a:r>
              <a:t>Very fast information retrieval and semantic searches</a:t>
            </a:r>
          </a:p>
        </p:txBody>
      </p:sp>
      <p:grpSp>
        <p:nvGrpSpPr>
          <p:cNvPr id="221" name="Group"/>
          <p:cNvGrpSpPr/>
          <p:nvPr/>
        </p:nvGrpSpPr>
        <p:grpSpPr>
          <a:xfrm>
            <a:off x="15387330" y="3525135"/>
            <a:ext cx="8233237" cy="4670845"/>
            <a:chOff x="0" y="0"/>
            <a:chExt cx="8233236" cy="4670843"/>
          </a:xfrm>
        </p:grpSpPr>
        <p:sp>
          <p:nvSpPr>
            <p:cNvPr id="210" name="Create new content"/>
            <p:cNvSpPr txBox="1"/>
            <p:nvPr/>
          </p:nvSpPr>
          <p:spPr>
            <a:xfrm>
              <a:off x="0" y="3152176"/>
              <a:ext cx="2283889" cy="15186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2400"/>
              </a:lvl1pPr>
            </a:lstStyle>
            <a:p>
              <a:r>
                <a:t>Create new content </a:t>
              </a:r>
            </a:p>
          </p:txBody>
        </p:sp>
        <p:sp>
          <p:nvSpPr>
            <p:cNvPr id="211" name="Pre-Train on large data sets"/>
            <p:cNvSpPr txBox="1"/>
            <p:nvPr/>
          </p:nvSpPr>
          <p:spPr>
            <a:xfrm>
              <a:off x="2291349" y="3152176"/>
              <a:ext cx="2365741" cy="15186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2400"/>
              </a:lvl1pPr>
            </a:lstStyle>
            <a:p>
              <a:r>
                <a:t>Pre-Train on large data sets</a:t>
              </a:r>
            </a:p>
          </p:txBody>
        </p:sp>
        <p:sp>
          <p:nvSpPr>
            <p:cNvPr id="212" name="Understand context and relationships"/>
            <p:cNvSpPr txBox="1"/>
            <p:nvPr/>
          </p:nvSpPr>
          <p:spPr>
            <a:xfrm>
              <a:off x="4664550" y="3152176"/>
              <a:ext cx="3568687" cy="15186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2400"/>
              </a:lvl1pPr>
            </a:lstStyle>
            <a:p>
              <a:r>
                <a:t>Understand context and relationships</a:t>
              </a:r>
            </a:p>
          </p:txBody>
        </p:sp>
        <p:sp>
          <p:nvSpPr>
            <p:cNvPr id="213" name="GPT"/>
            <p:cNvSpPr txBox="1"/>
            <p:nvPr/>
          </p:nvSpPr>
          <p:spPr>
            <a:xfrm>
              <a:off x="2756511" y="-1"/>
              <a:ext cx="973868" cy="10505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3000"/>
              </a:lvl1pPr>
            </a:lstStyle>
            <a:p>
              <a:r>
                <a:t>GPT</a:t>
              </a:r>
            </a:p>
          </p:txBody>
        </p:sp>
        <p:sp>
          <p:nvSpPr>
            <p:cNvPr id="214" name="Generative   Pre-Training  Transformer"/>
            <p:cNvSpPr txBox="1"/>
            <p:nvPr/>
          </p:nvSpPr>
          <p:spPr>
            <a:xfrm>
              <a:off x="143452" y="1665193"/>
              <a:ext cx="5722705" cy="8723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2400"/>
              </a:lvl1pPr>
            </a:lstStyle>
            <a:p>
              <a:r>
                <a:t>Generative   Pre-Training  Transformer</a:t>
              </a:r>
            </a:p>
          </p:txBody>
        </p:sp>
        <p:sp>
          <p:nvSpPr>
            <p:cNvPr id="215" name="Line"/>
            <p:cNvSpPr/>
            <p:nvPr/>
          </p:nvSpPr>
          <p:spPr>
            <a:xfrm flipV="1">
              <a:off x="1380430" y="861870"/>
              <a:ext cx="1311919" cy="1033349"/>
            </a:xfrm>
            <a:prstGeom prst="line">
              <a:avLst/>
            </a:prstGeom>
            <a:noFill/>
            <a:ln w="25400" cap="flat">
              <a:solidFill>
                <a:srgbClr val="000000"/>
              </a:solidFill>
              <a:prstDash val="solid"/>
              <a:miter lim="400000"/>
              <a:headEnd type="triangle" w="med" len="med"/>
            </a:ln>
            <a:effectLst/>
          </p:spPr>
          <p:txBody>
            <a:bodyPr wrap="square" lIns="50800" tIns="50800" rIns="50800" bIns="50800" numCol="1" anchor="ctr">
              <a:noAutofit/>
            </a:bodyPr>
            <a:lstStyle/>
            <a:p>
              <a:endParaRPr/>
            </a:p>
          </p:txBody>
        </p:sp>
        <p:sp>
          <p:nvSpPr>
            <p:cNvPr id="216" name="Line"/>
            <p:cNvSpPr/>
            <p:nvPr/>
          </p:nvSpPr>
          <p:spPr>
            <a:xfrm flipH="1" flipV="1">
              <a:off x="3717782" y="861598"/>
              <a:ext cx="1182543" cy="1033468"/>
            </a:xfrm>
            <a:prstGeom prst="line">
              <a:avLst/>
            </a:prstGeom>
            <a:noFill/>
            <a:ln w="25400" cap="flat">
              <a:solidFill>
                <a:srgbClr val="000000"/>
              </a:solidFill>
              <a:prstDash val="solid"/>
              <a:miter lim="400000"/>
              <a:headEnd type="triangle" w="med" len="med"/>
            </a:ln>
            <a:effectLst/>
          </p:spPr>
          <p:txBody>
            <a:bodyPr wrap="square" lIns="50800" tIns="50800" rIns="50800" bIns="50800" numCol="1" anchor="ctr">
              <a:noAutofit/>
            </a:bodyPr>
            <a:lstStyle/>
            <a:p>
              <a:endParaRPr/>
            </a:p>
          </p:txBody>
        </p:sp>
        <p:sp>
          <p:nvSpPr>
            <p:cNvPr id="217" name="Line"/>
            <p:cNvSpPr/>
            <p:nvPr/>
          </p:nvSpPr>
          <p:spPr>
            <a:xfrm flipV="1">
              <a:off x="3203596" y="844081"/>
              <a:ext cx="1" cy="1051276"/>
            </a:xfrm>
            <a:prstGeom prst="line">
              <a:avLst/>
            </a:prstGeom>
            <a:noFill/>
            <a:ln w="25400" cap="flat">
              <a:solidFill>
                <a:srgbClr val="000000"/>
              </a:solidFill>
              <a:prstDash val="solid"/>
              <a:miter lim="400000"/>
              <a:headEnd type="triangle" w="med" len="med"/>
            </a:ln>
            <a:effectLst/>
          </p:spPr>
          <p:txBody>
            <a:bodyPr wrap="square" lIns="50800" tIns="50800" rIns="50800" bIns="50800" numCol="1" anchor="ctr">
              <a:noAutofit/>
            </a:bodyPr>
            <a:lstStyle/>
            <a:p>
              <a:endParaRPr/>
            </a:p>
          </p:txBody>
        </p:sp>
        <p:sp>
          <p:nvSpPr>
            <p:cNvPr id="218" name="Line"/>
            <p:cNvSpPr/>
            <p:nvPr/>
          </p:nvSpPr>
          <p:spPr>
            <a:xfrm flipV="1">
              <a:off x="1358443" y="2494814"/>
              <a:ext cx="1" cy="872321"/>
            </a:xfrm>
            <a:prstGeom prst="line">
              <a:avLst/>
            </a:prstGeom>
            <a:noFill/>
            <a:ln w="25400" cap="flat">
              <a:solidFill>
                <a:srgbClr val="000000"/>
              </a:solidFill>
              <a:prstDash val="solid"/>
              <a:miter lim="400000"/>
              <a:headEnd type="triangle" w="med" len="med"/>
            </a:ln>
            <a:effectLst/>
          </p:spPr>
          <p:txBody>
            <a:bodyPr wrap="square" lIns="50800" tIns="50800" rIns="50800" bIns="50800" numCol="1" anchor="ctr">
              <a:noAutofit/>
            </a:bodyPr>
            <a:lstStyle/>
            <a:p>
              <a:endParaRPr/>
            </a:p>
          </p:txBody>
        </p:sp>
        <p:sp>
          <p:nvSpPr>
            <p:cNvPr id="219" name="Line"/>
            <p:cNvSpPr/>
            <p:nvPr/>
          </p:nvSpPr>
          <p:spPr>
            <a:xfrm flipV="1">
              <a:off x="3203597" y="2501188"/>
              <a:ext cx="1" cy="878126"/>
            </a:xfrm>
            <a:prstGeom prst="line">
              <a:avLst/>
            </a:prstGeom>
            <a:noFill/>
            <a:ln w="25400" cap="flat">
              <a:solidFill>
                <a:srgbClr val="000000"/>
              </a:solidFill>
              <a:prstDash val="solid"/>
              <a:miter lim="400000"/>
              <a:headEnd type="triangle" w="med" len="med"/>
            </a:ln>
            <a:effectLst/>
          </p:spPr>
          <p:txBody>
            <a:bodyPr wrap="square" lIns="50800" tIns="50800" rIns="50800" bIns="50800" numCol="1" anchor="ctr">
              <a:noAutofit/>
            </a:bodyPr>
            <a:lstStyle/>
            <a:p>
              <a:endParaRPr/>
            </a:p>
          </p:txBody>
        </p:sp>
        <p:sp>
          <p:nvSpPr>
            <p:cNvPr id="220" name="Line"/>
            <p:cNvSpPr/>
            <p:nvPr/>
          </p:nvSpPr>
          <p:spPr>
            <a:xfrm flipV="1">
              <a:off x="5048749" y="2474787"/>
              <a:ext cx="1" cy="872321"/>
            </a:xfrm>
            <a:prstGeom prst="line">
              <a:avLst/>
            </a:prstGeom>
            <a:noFill/>
            <a:ln w="25400" cap="flat">
              <a:solidFill>
                <a:srgbClr val="000000"/>
              </a:solidFill>
              <a:prstDash val="solid"/>
              <a:miter lim="400000"/>
              <a:headEnd type="triangle" w="med" len="med"/>
            </a:ln>
            <a:effectLst/>
          </p:spPr>
          <p:txBody>
            <a:bodyPr wrap="square" lIns="50800" tIns="50800" rIns="50800" bIns="50800" numCol="1" anchor="ctr">
              <a:noAutofit/>
            </a:bodyPr>
            <a:lstStyle/>
            <a:p>
              <a:endParaRPr/>
            </a:p>
          </p:txBody>
        </p:sp>
      </p:grpSp>
    </p:spTree>
  </p:cSld>
  <p:clrMapOvr>
    <a:masterClrMapping/>
  </p:clrMapOvr>
  <p:transition spd="med"/>
</p:sld>
</file>

<file path=ppt/theme/theme1.xml><?xml version="1.0" encoding="utf-8"?>
<a:theme xmlns:a="http://schemas.openxmlformats.org/drawingml/2006/main"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1303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2400"/>
          </a:spcBef>
          <a:spcAft>
            <a:spcPts val="0"/>
          </a:spcAft>
          <a:buClrTx/>
          <a:buSzTx/>
          <a:buFontTx/>
          <a:buNone/>
          <a:tabLst/>
          <a:defRPr kumimoji="0" sz="4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1303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2400"/>
          </a:spcBef>
          <a:spcAft>
            <a:spcPts val="0"/>
          </a:spcAft>
          <a:buClrTx/>
          <a:buSzTx/>
          <a:buFontTx/>
          <a:buNone/>
          <a:tabLst/>
          <a:defRPr kumimoji="0" sz="4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74</TotalTime>
  <Words>2295</Words>
  <Application>Microsoft Macintosh PowerPoint</Application>
  <PresentationFormat>Custom</PresentationFormat>
  <Paragraphs>197</Paragraphs>
  <Slides>28</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Canela Bold</vt:lpstr>
      <vt:lpstr>Canela Deck Regular</vt:lpstr>
      <vt:lpstr>Canela Regular</vt:lpstr>
      <vt:lpstr>Canela Text Bold</vt:lpstr>
      <vt:lpstr>Canela Text Regular</vt:lpstr>
      <vt:lpstr>Graphik</vt:lpstr>
      <vt:lpstr>Graphik-Medium</vt:lpstr>
      <vt:lpstr>Graphik-SemiboldItalic</vt:lpstr>
      <vt:lpstr>Helvetica Neue</vt:lpstr>
      <vt:lpstr>Times New Roman</vt:lpstr>
      <vt:lpstr>23_ClassicWhite</vt:lpstr>
      <vt:lpstr>Artificial Intelligence for  Ham Radio Operators</vt:lpstr>
      <vt:lpstr>The Main Take-Aways</vt:lpstr>
      <vt:lpstr>PowerPoint Presentation</vt:lpstr>
      <vt:lpstr>What is Artificial Intelligence?</vt:lpstr>
      <vt:lpstr>AI is Prevalent Throughout Our Daily Lives</vt:lpstr>
      <vt:lpstr>PowerPoint Presentation</vt:lpstr>
      <vt:lpstr>Underlying Technologies</vt:lpstr>
      <vt:lpstr>Underlying Technologies</vt:lpstr>
      <vt:lpstr>Underlying Technologies</vt:lpstr>
      <vt:lpstr>ELIZA the First Chatbot</vt:lpstr>
      <vt:lpstr>Underlying Technologies</vt:lpstr>
      <vt:lpstr>Underlying Technologies</vt:lpstr>
      <vt:lpstr>Ham Specific AI Tools are Emerging </vt:lpstr>
      <vt:lpstr>AI Can Help Improve our Operating Skills and Knowledge</vt:lpstr>
      <vt:lpstr>Chatbots are Everywhere</vt:lpstr>
      <vt:lpstr>Personalized Assistance, Individualized Learning</vt:lpstr>
      <vt:lpstr>Compare Chatbot Response with Manual</vt:lpstr>
      <vt:lpstr>Personalized Assistance, Individualized Learning</vt:lpstr>
      <vt:lpstr>Diagnose Station Issues</vt:lpstr>
      <vt:lpstr>Get Easy to Understand Answers</vt:lpstr>
      <vt:lpstr>AI Powered Radio Interfaces</vt:lpstr>
      <vt:lpstr>Improve Signal Reception and Understanding</vt:lpstr>
      <vt:lpstr>Enhance Propagation and Forecasting</vt:lpstr>
      <vt:lpstr>Enhance Automated Logging and QSL Management</vt:lpstr>
      <vt:lpstr>Improve Accessibility for Operators with Disabilities </vt:lpstr>
      <vt:lpstr>Emergency Communications and Situation Awareness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Alan Skerker</cp:lastModifiedBy>
  <cp:revision>3</cp:revision>
  <dcterms:modified xsi:type="dcterms:W3CDTF">2025-07-12T21:02:04Z</dcterms:modified>
</cp:coreProperties>
</file>