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1" r:id="rId3"/>
    <p:sldId id="288" r:id="rId4"/>
    <p:sldId id="283" r:id="rId5"/>
    <p:sldId id="293" r:id="rId6"/>
    <p:sldId id="284" r:id="rId7"/>
    <p:sldId id="285" r:id="rId8"/>
    <p:sldId id="286" r:id="rId9"/>
    <p:sldId id="274" r:id="rId10"/>
    <p:sldId id="287" r:id="rId11"/>
    <p:sldId id="289" r:id="rId12"/>
    <p:sldId id="290" r:id="rId13"/>
    <p:sldId id="297" r:id="rId14"/>
    <p:sldId id="295" r:id="rId15"/>
    <p:sldId id="292" r:id="rId16"/>
    <p:sldId id="296" r:id="rId17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9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78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6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7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3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2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5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DC0-DBEE-4F63-8CC9-C0363BFD3F4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FB06C-4837-4E78-A0A3-5B3994C2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20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FAF76-95A4-D317-BFEB-C35EF4458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EDM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training &amp; black sky operations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287235-0E04-602A-21B6-19CCAABD3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Training on Winlink and VarAC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2E744-763D-7FBE-BADC-938AE0424D2E}"/>
              </a:ext>
            </a:extLst>
          </p:cNvPr>
          <p:cNvSpPr txBox="1"/>
          <p:nvPr/>
        </p:nvSpPr>
        <p:spPr>
          <a:xfrm>
            <a:off x="1146351" y="6150713"/>
            <a:ext cx="327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*EmComm Direct Messaging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CD084-703A-69A8-E5BC-E61B385F9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7F183C-9C6A-A57B-A9C0-E72801D503BA}"/>
              </a:ext>
            </a:extLst>
          </p:cNvPr>
          <p:cNvSpPr txBox="1"/>
          <p:nvPr/>
        </p:nvSpPr>
        <p:spPr>
          <a:xfrm>
            <a:off x="10228882" y="5328220"/>
            <a:ext cx="1451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Some Information Sourced from ChatGPT</a:t>
            </a:r>
          </a:p>
        </p:txBody>
      </p:sp>
    </p:spTree>
    <p:extLst>
      <p:ext uri="{BB962C8B-B14F-4D97-AF65-F5344CB8AC3E}">
        <p14:creationId xmlns:p14="http://schemas.microsoft.com/office/powerpoint/2010/main" val="4099383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7C84-56A1-8741-AC90-5A950228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85597"/>
            <a:ext cx="10353761" cy="557939"/>
          </a:xfrm>
        </p:spPr>
        <p:txBody>
          <a:bodyPr/>
          <a:lstStyle/>
          <a:p>
            <a:r>
              <a:rPr lang="en-US" dirty="0"/>
              <a:t>Locality operations Example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56E0473-088D-427F-883D-97D1638DFF06}"/>
              </a:ext>
            </a:extLst>
          </p:cNvPr>
          <p:cNvGrpSpPr/>
          <p:nvPr/>
        </p:nvGrpSpPr>
        <p:grpSpPr>
          <a:xfrm>
            <a:off x="919119" y="1238188"/>
            <a:ext cx="8020943" cy="4857541"/>
            <a:chOff x="1996127" y="1253686"/>
            <a:chExt cx="8020943" cy="48575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114D29-03ED-7BA6-51D6-740542A866FC}"/>
                </a:ext>
              </a:extLst>
            </p:cNvPr>
            <p:cNvSpPr/>
            <p:nvPr/>
          </p:nvSpPr>
          <p:spPr>
            <a:xfrm>
              <a:off x="2604635" y="1910430"/>
              <a:ext cx="2992812" cy="2600203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Portable/Mobile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7A8F5EB-A2A1-6ECE-8FFA-78101E66EC53}"/>
                </a:ext>
              </a:extLst>
            </p:cNvPr>
            <p:cNvSpPr/>
            <p:nvPr/>
          </p:nvSpPr>
          <p:spPr>
            <a:xfrm>
              <a:off x="1996127" y="2434130"/>
              <a:ext cx="3241617" cy="282891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Fixed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Computer Infrastructure – Win/Linux</a:t>
              </a:r>
              <a:r>
                <a:rPr lang="en-US" sz="1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92EDE80-6FCE-E987-2E70-B5D5F4B7CD0D}"/>
                </a:ext>
              </a:extLst>
            </p:cNvPr>
            <p:cNvSpPr/>
            <p:nvPr/>
          </p:nvSpPr>
          <p:spPr>
            <a:xfrm>
              <a:off x="2249790" y="3331936"/>
              <a:ext cx="809443" cy="25133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Vara</a:t>
              </a:r>
              <a:r>
                <a:rPr lang="en-US" sz="1200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C6CD96-1D19-1367-4D9E-00122F32B1AE}"/>
                </a:ext>
              </a:extLst>
            </p:cNvPr>
            <p:cNvSpPr/>
            <p:nvPr/>
          </p:nvSpPr>
          <p:spPr>
            <a:xfrm>
              <a:off x="2170016" y="4191406"/>
              <a:ext cx="915294" cy="25133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Vara FM</a:t>
              </a:r>
              <a:r>
                <a:rPr lang="en-US" sz="1200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1D0A2F1-97F7-C8EC-D6FD-F3D25E2BF64F}"/>
                </a:ext>
              </a:extLst>
            </p:cNvPr>
            <p:cNvSpPr/>
            <p:nvPr/>
          </p:nvSpPr>
          <p:spPr>
            <a:xfrm>
              <a:off x="3588379" y="3187412"/>
              <a:ext cx="1049844" cy="52837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VarAC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A35AAB-64F4-7DBB-EC6D-426D64A61C28}"/>
                </a:ext>
              </a:extLst>
            </p:cNvPr>
            <p:cNvSpPr/>
            <p:nvPr/>
          </p:nvSpPr>
          <p:spPr>
            <a:xfrm>
              <a:off x="3587391" y="3988979"/>
              <a:ext cx="1049844" cy="65618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Winlink RMS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9A1675-0FBB-FC73-FD84-2C8D6C4EEB4A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 flipV="1">
              <a:off x="3059233" y="3451599"/>
              <a:ext cx="529146" cy="6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430CA3-EBA0-DBC4-FE0E-26794420E0D3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 flipV="1">
              <a:off x="3085310" y="3451599"/>
              <a:ext cx="503069" cy="8654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404419-684C-01B1-D123-775CA7B1BCC0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>
            <a:xfrm>
              <a:off x="3059233" y="3457601"/>
              <a:ext cx="528158" cy="8594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BEA6DE-7746-79AC-B4F4-1D1AD495CD26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3085310" y="4317072"/>
              <a:ext cx="50208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F170317-44F1-4515-65D7-F3E89E0D3B38}"/>
                </a:ext>
              </a:extLst>
            </p:cNvPr>
            <p:cNvSpPr/>
            <p:nvPr/>
          </p:nvSpPr>
          <p:spPr>
            <a:xfrm>
              <a:off x="6477825" y="2840191"/>
              <a:ext cx="1163469" cy="1733614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Operators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Radio Gear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Antennas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6FFDF35-D775-CAFC-19EA-2FF3C92C8E8B}"/>
                </a:ext>
              </a:extLst>
            </p:cNvPr>
            <p:cNvSpPr/>
            <p:nvPr/>
          </p:nvSpPr>
          <p:spPr>
            <a:xfrm>
              <a:off x="6443283" y="1847853"/>
              <a:ext cx="1203985" cy="55353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Digipeaters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700536-FEE5-879D-AC60-B5730A9DA4EE}"/>
                </a:ext>
              </a:extLst>
            </p:cNvPr>
            <p:cNvCxnSpPr/>
            <p:nvPr/>
          </p:nvCxnSpPr>
          <p:spPr>
            <a:xfrm>
              <a:off x="5579739" y="3521213"/>
              <a:ext cx="8838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C8CAD8-1D40-FE3B-EB3B-DA5C2B523F9B}"/>
                </a:ext>
              </a:extLst>
            </p:cNvPr>
            <p:cNvCxnSpPr>
              <a:cxnSpLocks/>
            </p:cNvCxnSpPr>
            <p:nvPr/>
          </p:nvCxnSpPr>
          <p:spPr>
            <a:xfrm>
              <a:off x="5237745" y="3843231"/>
              <a:ext cx="1225795" cy="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9962DAC-A980-42E6-7DC8-E1A2BAE2913D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7045276" y="2401385"/>
              <a:ext cx="14283" cy="4388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798AC86-9012-9571-763F-538991A1593D}"/>
                </a:ext>
              </a:extLst>
            </p:cNvPr>
            <p:cNvSpPr/>
            <p:nvPr/>
          </p:nvSpPr>
          <p:spPr>
            <a:xfrm>
              <a:off x="8317873" y="3819670"/>
              <a:ext cx="1275176" cy="144337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EOC Operations Staff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2DB6035-D0B3-467D-E888-DAE4BCB2803B}"/>
                </a:ext>
              </a:extLst>
            </p:cNvPr>
            <p:cNvSpPr/>
            <p:nvPr/>
          </p:nvSpPr>
          <p:spPr>
            <a:xfrm>
              <a:off x="8223447" y="1965879"/>
              <a:ext cx="1520411" cy="1244653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EOC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Radio Node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(</a:t>
              </a:r>
              <a:r>
                <a:rPr lang="en-US" sz="1100" b="1" dirty="0">
                  <a:solidFill>
                    <a:schemeClr val="bg1"/>
                  </a:solidFill>
                </a:rPr>
                <a:t>Format</a:t>
              </a:r>
              <a:r>
                <a:rPr lang="en-US" sz="1200" b="1" dirty="0">
                  <a:solidFill>
                    <a:schemeClr val="bg1"/>
                  </a:solidFill>
                </a:rPr>
                <a:t>/Print)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8DD21FA-CBA0-955E-A2CB-2367D7099725}"/>
                </a:ext>
              </a:extLst>
            </p:cNvPr>
            <p:cNvCxnSpPr>
              <a:cxnSpLocks/>
              <a:stCxn id="16" idx="3"/>
              <a:endCxn id="21" idx="1"/>
            </p:cNvCxnSpPr>
            <p:nvPr/>
          </p:nvCxnSpPr>
          <p:spPr>
            <a:xfrm>
              <a:off x="7647268" y="2124619"/>
              <a:ext cx="576180" cy="463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2612810-61AD-E565-55B6-124F1D36043F}"/>
                </a:ext>
              </a:extLst>
            </p:cNvPr>
            <p:cNvCxnSpPr>
              <a:cxnSpLocks/>
              <a:stCxn id="15" idx="3"/>
              <a:endCxn id="21" idx="1"/>
            </p:cNvCxnSpPr>
            <p:nvPr/>
          </p:nvCxnSpPr>
          <p:spPr>
            <a:xfrm flipV="1">
              <a:off x="7641294" y="2588206"/>
              <a:ext cx="582153" cy="1118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CFB58ABB-818C-A45D-E312-9E68DE407DB0}"/>
                </a:ext>
              </a:extLst>
            </p:cNvPr>
            <p:cNvSpPr/>
            <p:nvPr/>
          </p:nvSpPr>
          <p:spPr>
            <a:xfrm>
              <a:off x="8864377" y="3299517"/>
              <a:ext cx="175294" cy="490883"/>
            </a:xfrm>
            <a:prstGeom prst="downArrow">
              <a:avLst/>
            </a:prstGeom>
            <a:solidFill>
              <a:srgbClr val="FF0000"/>
            </a:solidFill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14E13F-0FC7-1333-35F4-8D9FF97FE083}"/>
                </a:ext>
              </a:extLst>
            </p:cNvPr>
            <p:cNvSpPr txBox="1"/>
            <p:nvPr/>
          </p:nvSpPr>
          <p:spPr>
            <a:xfrm>
              <a:off x="8510812" y="3349451"/>
              <a:ext cx="1198236" cy="30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ICS Form Data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707F1-34B8-5305-0FDF-3D048A6C4CB6}"/>
                </a:ext>
              </a:extLst>
            </p:cNvPr>
            <p:cNvSpPr txBox="1"/>
            <p:nvPr/>
          </p:nvSpPr>
          <p:spPr>
            <a:xfrm>
              <a:off x="7702817" y="2707350"/>
              <a:ext cx="520630" cy="30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4D101C-FC4D-08D7-309E-A7E782E19334}"/>
                </a:ext>
              </a:extLst>
            </p:cNvPr>
            <p:cNvSpPr txBox="1"/>
            <p:nvPr/>
          </p:nvSpPr>
          <p:spPr>
            <a:xfrm>
              <a:off x="7771406" y="2031966"/>
              <a:ext cx="520630" cy="30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ECB413-F7F9-7950-DD90-DBE9EA55D013}"/>
                </a:ext>
              </a:extLst>
            </p:cNvPr>
            <p:cNvSpPr txBox="1"/>
            <p:nvPr/>
          </p:nvSpPr>
          <p:spPr>
            <a:xfrm>
              <a:off x="5753345" y="3612685"/>
              <a:ext cx="520630" cy="30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14FC4E-6E90-5CAC-6040-0FAEDAC2E9C5}"/>
                </a:ext>
              </a:extLst>
            </p:cNvPr>
            <p:cNvSpPr txBox="1"/>
            <p:nvPr/>
          </p:nvSpPr>
          <p:spPr>
            <a:xfrm>
              <a:off x="5749748" y="3279276"/>
              <a:ext cx="520630" cy="30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Data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DD3CB8-7919-0550-62F2-5E3F8CF00939}"/>
                </a:ext>
              </a:extLst>
            </p:cNvPr>
            <p:cNvSpPr txBox="1"/>
            <p:nvPr/>
          </p:nvSpPr>
          <p:spPr>
            <a:xfrm>
              <a:off x="3615445" y="3702156"/>
              <a:ext cx="1198236" cy="302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ICS Form Data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6A1CC9D-EC78-6D5A-708F-57F87EC016B6}"/>
                </a:ext>
              </a:extLst>
            </p:cNvPr>
            <p:cNvCxnSpPr>
              <a:cxnSpLocks/>
              <a:stCxn id="6" idx="3"/>
              <a:endCxn id="32" idx="1"/>
            </p:cNvCxnSpPr>
            <p:nvPr/>
          </p:nvCxnSpPr>
          <p:spPr>
            <a:xfrm>
              <a:off x="5237744" y="3848590"/>
              <a:ext cx="576406" cy="1370894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0B86184-99FA-6867-F4B3-0891122266AE}"/>
                </a:ext>
              </a:extLst>
            </p:cNvPr>
            <p:cNvSpPr/>
            <p:nvPr/>
          </p:nvSpPr>
          <p:spPr>
            <a:xfrm>
              <a:off x="5814151" y="4962084"/>
              <a:ext cx="670470" cy="51479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RMS Node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9CD3C39-CD1E-A50D-66F2-37D9A5B0BCD5}"/>
                </a:ext>
              </a:extLst>
            </p:cNvPr>
            <p:cNvSpPr/>
            <p:nvPr/>
          </p:nvSpPr>
          <p:spPr>
            <a:xfrm>
              <a:off x="7230093" y="4962084"/>
              <a:ext cx="670470" cy="51479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RMS Node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19F7B9F-ABFF-E51B-6AD3-17F547D7129D}"/>
                </a:ext>
              </a:extLst>
            </p:cNvPr>
            <p:cNvCxnSpPr>
              <a:cxnSpLocks/>
              <a:stCxn id="32" idx="3"/>
              <a:endCxn id="33" idx="1"/>
            </p:cNvCxnSpPr>
            <p:nvPr/>
          </p:nvCxnSpPr>
          <p:spPr>
            <a:xfrm>
              <a:off x="6484621" y="5219482"/>
              <a:ext cx="745472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77DCFA-53DC-9C98-141B-C17E451403CF}"/>
                </a:ext>
              </a:extLst>
            </p:cNvPr>
            <p:cNvCxnSpPr>
              <a:cxnSpLocks/>
              <a:stCxn id="33" idx="0"/>
              <a:endCxn id="21" idx="1"/>
            </p:cNvCxnSpPr>
            <p:nvPr/>
          </p:nvCxnSpPr>
          <p:spPr>
            <a:xfrm flipV="1">
              <a:off x="7565327" y="2588206"/>
              <a:ext cx="658119" cy="2373878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1E5F0B-FCF0-E348-B6D2-7304871061EB}"/>
                </a:ext>
              </a:extLst>
            </p:cNvPr>
            <p:cNvSpPr txBox="1"/>
            <p:nvPr/>
          </p:nvSpPr>
          <p:spPr>
            <a:xfrm>
              <a:off x="6377933" y="4767822"/>
              <a:ext cx="820995" cy="49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Message</a:t>
              </a:r>
            </a:p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Traffic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1537AB6A-AA0C-6E88-DABC-EE8AB3BD8880}"/>
                </a:ext>
              </a:extLst>
            </p:cNvPr>
            <p:cNvSpPr/>
            <p:nvPr/>
          </p:nvSpPr>
          <p:spPr>
            <a:xfrm rot="16200000">
              <a:off x="6475874" y="136871"/>
              <a:ext cx="228584" cy="31744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9FC2F6AB-FE84-7239-C126-33847B14354C}"/>
                </a:ext>
              </a:extLst>
            </p:cNvPr>
            <p:cNvSpPr/>
            <p:nvPr/>
          </p:nvSpPr>
          <p:spPr>
            <a:xfrm rot="5400000">
              <a:off x="6587115" y="3973689"/>
              <a:ext cx="277212" cy="34455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7796AB0-72FB-2FD7-5C6B-7706D9F28686}"/>
                </a:ext>
              </a:extLst>
            </p:cNvPr>
            <p:cNvSpPr txBox="1"/>
            <p:nvPr/>
          </p:nvSpPr>
          <p:spPr>
            <a:xfrm>
              <a:off x="5457118" y="1253686"/>
              <a:ext cx="2086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/>
                <a:t>Normal or Black Sky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3C023E-AE39-F97B-D301-94AD650AFAF3}"/>
                </a:ext>
              </a:extLst>
            </p:cNvPr>
            <p:cNvSpPr txBox="1"/>
            <p:nvPr/>
          </p:nvSpPr>
          <p:spPr>
            <a:xfrm>
              <a:off x="6300027" y="5772673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/>
                <a:t>Normal</a:t>
              </a:r>
            </a:p>
          </p:txBody>
        </p:sp>
        <p:pic>
          <p:nvPicPr>
            <p:cNvPr id="41" name="Graphic 40" descr="Radio microphone with solid fill">
              <a:extLst>
                <a:ext uri="{FF2B5EF4-FFF2-40B4-BE49-F238E27FC236}">
                  <a16:creationId xmlns:a16="http://schemas.microsoft.com/office/drawing/2014/main" id="{B66F9788-6F21-1A5C-023D-5648B2A4E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24179" y="3023482"/>
              <a:ext cx="264595" cy="302311"/>
            </a:xfrm>
            <a:prstGeom prst="rect">
              <a:avLst/>
            </a:prstGeom>
          </p:spPr>
        </p:pic>
        <p:pic>
          <p:nvPicPr>
            <p:cNvPr id="42" name="Graphic 41" descr="Radio microphone with solid fill">
              <a:extLst>
                <a:ext uri="{FF2B5EF4-FFF2-40B4-BE49-F238E27FC236}">
                  <a16:creationId xmlns:a16="http://schemas.microsoft.com/office/drawing/2014/main" id="{FE45E1CD-793B-71C6-81A3-476073080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52561" y="4151987"/>
              <a:ext cx="264595" cy="30231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A4E1F7-DE70-0FD2-FE26-9636C1BF6964}"/>
                </a:ext>
              </a:extLst>
            </p:cNvPr>
            <p:cNvSpPr txBox="1"/>
            <p:nvPr/>
          </p:nvSpPr>
          <p:spPr>
            <a:xfrm>
              <a:off x="5161474" y="2509531"/>
              <a:ext cx="1687497" cy="62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FIELD STATION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7BAF30-2020-537C-5F51-6AEF3894CA50}"/>
                </a:ext>
              </a:extLst>
            </p:cNvPr>
            <p:cNvSpPr txBox="1"/>
            <p:nvPr/>
          </p:nvSpPr>
          <p:spPr>
            <a:xfrm>
              <a:off x="7914540" y="1364698"/>
              <a:ext cx="2102530" cy="366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TARGET STATION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C068579-91C7-1327-A626-5AE51314C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6874" y="1699562"/>
              <a:ext cx="340695" cy="4834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6D36756-6875-A81C-A9CC-3ED600451A13}"/>
                </a:ext>
              </a:extLst>
            </p:cNvPr>
            <p:cNvCxnSpPr>
              <a:cxnSpLocks/>
            </p:cNvCxnSpPr>
            <p:nvPr/>
          </p:nvCxnSpPr>
          <p:spPr>
            <a:xfrm>
              <a:off x="6307366" y="2831548"/>
              <a:ext cx="538517" cy="3800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6AF415D-BE11-63C7-43C3-800FD204E267}"/>
              </a:ext>
            </a:extLst>
          </p:cNvPr>
          <p:cNvSpPr txBox="1"/>
          <p:nvPr/>
        </p:nvSpPr>
        <p:spPr>
          <a:xfrm>
            <a:off x="627097" y="6209362"/>
            <a:ext cx="7075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*Separate Modules are Shared by Both Apps with Only One Modem Active at a 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C22D84-F2FA-C087-F9BF-2BE80F27FFC3}"/>
              </a:ext>
            </a:extLst>
          </p:cNvPr>
          <p:cNvSpPr txBox="1"/>
          <p:nvPr/>
        </p:nvSpPr>
        <p:spPr>
          <a:xfrm>
            <a:off x="8893988" y="1544301"/>
            <a:ext cx="27741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Beacons, Broadcasts and Coordination Information Shared on a Primary VHF or UHF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Stations Share Availability Information and General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Traffic Data, ICS Forms Passed to EOC Using P2P or </a:t>
            </a:r>
            <a:r>
              <a:rPr lang="en-US" dirty="0" err="1"/>
              <a:t>Vmail</a:t>
            </a:r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05D8CE7-AAC8-8D7E-4177-0D8D483FA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63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30B6-9438-BC8B-1940-7E5A6D04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70" y="371961"/>
            <a:ext cx="10353761" cy="594102"/>
          </a:xfrm>
        </p:spPr>
        <p:txBody>
          <a:bodyPr/>
          <a:lstStyle/>
          <a:p>
            <a:r>
              <a:rPr lang="en-US" dirty="0"/>
              <a:t>Regional operations (EDM 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8F27-C451-20AD-C5FC-99502A659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2339"/>
            <a:ext cx="8643493" cy="43188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Target Stations (Representing EOCs) Located in 6-10 Regions of US</a:t>
            </a:r>
          </a:p>
          <a:p>
            <a:pPr lvl="1"/>
            <a:r>
              <a:rPr lang="en-US" dirty="0"/>
              <a:t>E.g. Virginia, Florida, Georgia, Texas, California, Arizona, Oregon, Minnesota, Michigan, New York</a:t>
            </a:r>
          </a:p>
          <a:p>
            <a:r>
              <a:rPr lang="en-US" dirty="0"/>
              <a:t>Field Stations (Representing Operators Reporting to EOCs)</a:t>
            </a:r>
          </a:p>
          <a:p>
            <a:pPr lvl="1"/>
            <a:r>
              <a:rPr lang="en-US" dirty="0"/>
              <a:t>Nation-Wide</a:t>
            </a:r>
          </a:p>
          <a:p>
            <a:r>
              <a:rPr lang="en-US" dirty="0"/>
              <a:t>Target Stations Broadcast ‘I Am on </a:t>
            </a:r>
            <a:r>
              <a:rPr lang="en-US" dirty="0" err="1"/>
              <a:t>x,y,z</a:t>
            </a:r>
            <a:r>
              <a:rPr lang="en-US" dirty="0"/>
              <a:t>-Band, on </a:t>
            </a:r>
            <a:r>
              <a:rPr lang="en-US" dirty="0" err="1"/>
              <a:t>a,b,c</a:t>
            </a:r>
            <a:r>
              <a:rPr lang="en-US" dirty="0"/>
              <a:t>-NCS Frequency on Dates and Times- --- Using Primary NCS Channels</a:t>
            </a:r>
          </a:p>
          <a:p>
            <a:r>
              <a:rPr lang="en-US" dirty="0"/>
              <a:t>Field Stations Monitor Likely Primary Channels for Coordination Information; Broadcast Availability Information, etc.</a:t>
            </a:r>
          </a:p>
          <a:p>
            <a:r>
              <a:rPr lang="en-US" dirty="0"/>
              <a:t>Beacons Used for ‘Markers’ on Primary Channels – Same as in ‘Classic’ VarAC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6C863-87D7-340F-9F70-79B40165F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15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5984-B316-AE90-21E1-9594CBD3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Situational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9A9C-B8C6-1961-33BA-318A447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19436"/>
            <a:ext cx="10353762" cy="4471764"/>
          </a:xfrm>
        </p:spPr>
        <p:txBody>
          <a:bodyPr>
            <a:normAutofit fontScale="92500"/>
          </a:bodyPr>
          <a:lstStyle/>
          <a:p>
            <a:r>
              <a:rPr lang="en-US" dirty="0"/>
              <a:t>EDM Evolution from Winlink to Winlink and/or VarAC =&gt; Major Situational Awareness Improvements</a:t>
            </a:r>
          </a:p>
          <a:p>
            <a:r>
              <a:rPr lang="en-US" dirty="0"/>
              <a:t>In EmComm, Situational Awareness Using VarAC EmComm is Similar to ‘Classic’ VarAC</a:t>
            </a:r>
          </a:p>
          <a:p>
            <a:pPr lvl="1"/>
            <a:r>
              <a:rPr lang="en-US" dirty="0"/>
              <a:t>In Classic, Stations Beacon on a Central Calling Frequency, Then QSY to a Standard Offset Channel in the Same Band</a:t>
            </a:r>
          </a:p>
          <a:p>
            <a:pPr lvl="1"/>
            <a:r>
              <a:rPr lang="en-US" dirty="0"/>
              <a:t>In EDM VarAC EmComm, Target Stations Beacon and Broadcast on a Primary Frequency, by Meter-Band, and Coordinate Times/Dates of Availability on any of the Primary or Secondary Frequencies Across All Meter-Bands.</a:t>
            </a:r>
          </a:p>
          <a:p>
            <a:pPr lvl="1"/>
            <a:r>
              <a:rPr lang="en-US" dirty="0"/>
              <a:t>Field Stations Share Plans/Availability by Time/Date/Band</a:t>
            </a:r>
          </a:p>
          <a:p>
            <a:r>
              <a:rPr lang="en-US" dirty="0"/>
              <a:t>EmComm Situational Awareness, Whether HF-Regional or VHF-Local, Is Achieved Rapidly Because Field Stations Access a Specific Frequency/Band for Coordination During a Disaster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D3F43-DBDC-524D-0AA3-5BF3770A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98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AAAEF-05C5-6CD7-7BBC-4DDDCD52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C2FB-F722-B970-32A6-58C1FB1E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74068"/>
            <a:ext cx="10353761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</a:t>
            </a:r>
            <a:r>
              <a:rPr lang="en-US" dirty="0" err="1"/>
              <a:t>edm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exercise (Sept/2025)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0A73-B45A-54BB-397F-092F315D9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96" y="1309222"/>
            <a:ext cx="3711767" cy="1281498"/>
          </a:xfrm>
        </p:spPr>
        <p:txBody>
          <a:bodyPr>
            <a:noAutofit/>
          </a:bodyPr>
          <a:lstStyle/>
          <a:p>
            <a:r>
              <a:rPr lang="en-US" sz="1000" b="1" dirty="0"/>
              <a:t>3 Hour Exercise in 15 Minute Windows</a:t>
            </a:r>
          </a:p>
          <a:p>
            <a:r>
              <a:rPr lang="en-US" sz="1000" b="1" dirty="0"/>
              <a:t>Windows Cycle Through HF Bands (80/40/30/20)</a:t>
            </a:r>
          </a:p>
          <a:p>
            <a:r>
              <a:rPr lang="en-US" sz="1000" b="1" dirty="0"/>
              <a:t>T and F Use Primary Frequency on Each Band to Broadcast Availability on Saturday</a:t>
            </a:r>
          </a:p>
          <a:p>
            <a:r>
              <a:rPr lang="en-US" sz="1000" b="1" dirty="0"/>
              <a:t>Special Stations Identify NCSs for Thurs/Sat by Call Sign</a:t>
            </a:r>
          </a:p>
          <a:p>
            <a:endParaRPr lang="en-US" sz="1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5833B9-D295-930F-645F-F060BAEC2D2C}"/>
              </a:ext>
            </a:extLst>
          </p:cNvPr>
          <p:cNvSpPr txBox="1">
            <a:spLocks/>
          </p:cNvSpPr>
          <p:nvPr/>
        </p:nvSpPr>
        <p:spPr>
          <a:xfrm>
            <a:off x="4196651" y="4601330"/>
            <a:ext cx="3168114" cy="1392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9pPr>
          </a:lstStyle>
          <a:p>
            <a:r>
              <a:rPr lang="en-US" sz="1000" b="1" dirty="0"/>
              <a:t>3 Hours, Unstructured</a:t>
            </a:r>
          </a:p>
          <a:p>
            <a:r>
              <a:rPr lang="en-US" sz="1000" b="1" dirty="0"/>
              <a:t>Ts Beacon and Broadcast Availability by Time/Band (Each T is a Specific NCS)</a:t>
            </a:r>
          </a:p>
          <a:p>
            <a:r>
              <a:rPr lang="en-US" sz="1000" b="1" dirty="0"/>
              <a:t>Fs Send </a:t>
            </a:r>
            <a:r>
              <a:rPr lang="en-US" sz="1000" b="1" dirty="0" err="1"/>
              <a:t>Vmail</a:t>
            </a:r>
            <a:r>
              <a:rPr lang="en-US" sz="1000" b="1" dirty="0"/>
              <a:t> ICS Reports (Storm-Related Messaging) to Ts</a:t>
            </a:r>
          </a:p>
          <a:p>
            <a:r>
              <a:rPr lang="en-US" sz="1000" b="1" dirty="0"/>
              <a:t>Fs Must Know NCS by Call Sign for </a:t>
            </a:r>
            <a:r>
              <a:rPr lang="en-US" sz="1000" b="1" dirty="0" err="1"/>
              <a:t>Vmail</a:t>
            </a:r>
            <a:r>
              <a:rPr lang="en-US" sz="1000" b="1" dirty="0"/>
              <a:t> Connection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4117F6-67ED-2BAD-68AD-F6921965E55F}"/>
              </a:ext>
            </a:extLst>
          </p:cNvPr>
          <p:cNvSpPr txBox="1">
            <a:spLocks/>
          </p:cNvSpPr>
          <p:nvPr/>
        </p:nvSpPr>
        <p:spPr>
          <a:xfrm>
            <a:off x="1659797" y="4169042"/>
            <a:ext cx="1731060" cy="448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FFFF00"/>
                </a:solidFill>
              </a:rPr>
              <a:t>VarAC Broadcast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A58867-335D-C0D4-0C4D-E5CA1096669F}"/>
              </a:ext>
            </a:extLst>
          </p:cNvPr>
          <p:cNvCxnSpPr/>
          <p:nvPr/>
        </p:nvCxnSpPr>
        <p:spPr>
          <a:xfrm>
            <a:off x="1513667" y="3890074"/>
            <a:ext cx="88598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BB9BF5-8232-FFEB-3293-31E549151107}"/>
              </a:ext>
            </a:extLst>
          </p:cNvPr>
          <p:cNvCxnSpPr/>
          <p:nvPr/>
        </p:nvCxnSpPr>
        <p:spPr>
          <a:xfrm>
            <a:off x="1996091" y="3890074"/>
            <a:ext cx="8059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7BA44F-0F82-AE72-4ADC-74985396C744}"/>
              </a:ext>
            </a:extLst>
          </p:cNvPr>
          <p:cNvCxnSpPr/>
          <p:nvPr/>
        </p:nvCxnSpPr>
        <p:spPr>
          <a:xfrm>
            <a:off x="5067338" y="3890074"/>
            <a:ext cx="8059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ADABA5-ABD9-A7D2-F19D-83564FB3CF1B}"/>
              </a:ext>
            </a:extLst>
          </p:cNvPr>
          <p:cNvCxnSpPr>
            <a:cxnSpLocks/>
          </p:cNvCxnSpPr>
          <p:nvPr/>
        </p:nvCxnSpPr>
        <p:spPr>
          <a:xfrm>
            <a:off x="7909301" y="3890074"/>
            <a:ext cx="229891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7C48D5B-B95E-AC9A-9AA2-F5A4C69CFD90}"/>
              </a:ext>
            </a:extLst>
          </p:cNvPr>
          <p:cNvSpPr txBox="1"/>
          <p:nvPr/>
        </p:nvSpPr>
        <p:spPr>
          <a:xfrm flipH="1">
            <a:off x="1747728" y="3970149"/>
            <a:ext cx="1460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TUES  2000-2300L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6DA5D-B880-A69D-C725-B222C8681F94}"/>
              </a:ext>
            </a:extLst>
          </p:cNvPr>
          <p:cNvSpPr txBox="1"/>
          <p:nvPr/>
        </p:nvSpPr>
        <p:spPr>
          <a:xfrm flipH="1">
            <a:off x="4787979" y="3548389"/>
            <a:ext cx="1460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THURS  2000-2300L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C23C7-9E15-3BAB-D008-543D09F2B386}"/>
              </a:ext>
            </a:extLst>
          </p:cNvPr>
          <p:cNvSpPr txBox="1"/>
          <p:nvPr/>
        </p:nvSpPr>
        <p:spPr>
          <a:xfrm flipH="1">
            <a:off x="8468827" y="3970149"/>
            <a:ext cx="1460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SAT  1000-2000L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523963-729C-EFF0-800B-FD81139C77C9}"/>
              </a:ext>
            </a:extLst>
          </p:cNvPr>
          <p:cNvCxnSpPr>
            <a:cxnSpLocks/>
          </p:cNvCxnSpPr>
          <p:nvPr/>
        </p:nvCxnSpPr>
        <p:spPr>
          <a:xfrm flipH="1" flipV="1">
            <a:off x="1278989" y="2812478"/>
            <a:ext cx="717102" cy="966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2C0B9F-BD12-655A-7D82-9079DF12D14E}"/>
              </a:ext>
            </a:extLst>
          </p:cNvPr>
          <p:cNvCxnSpPr>
            <a:cxnSpLocks/>
          </p:cNvCxnSpPr>
          <p:nvPr/>
        </p:nvCxnSpPr>
        <p:spPr>
          <a:xfrm flipV="1">
            <a:off x="2838208" y="2690275"/>
            <a:ext cx="1538426" cy="1070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4FAF3E-CAB0-D44D-F271-32DC951A6179}"/>
              </a:ext>
            </a:extLst>
          </p:cNvPr>
          <p:cNvCxnSpPr>
            <a:cxnSpLocks/>
          </p:cNvCxnSpPr>
          <p:nvPr/>
        </p:nvCxnSpPr>
        <p:spPr>
          <a:xfrm flipV="1">
            <a:off x="10208216" y="2287264"/>
            <a:ext cx="354769" cy="1530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052213-1774-3183-E659-E6AB9A55CFDA}"/>
              </a:ext>
            </a:extLst>
          </p:cNvPr>
          <p:cNvCxnSpPr>
            <a:cxnSpLocks/>
          </p:cNvCxnSpPr>
          <p:nvPr/>
        </p:nvCxnSpPr>
        <p:spPr>
          <a:xfrm flipV="1">
            <a:off x="4376634" y="4020879"/>
            <a:ext cx="522120" cy="55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F46CBB-2BC0-3C3A-09E0-AA08D9DD26BC}"/>
              </a:ext>
            </a:extLst>
          </p:cNvPr>
          <p:cNvCxnSpPr>
            <a:cxnSpLocks/>
          </p:cNvCxnSpPr>
          <p:nvPr/>
        </p:nvCxnSpPr>
        <p:spPr>
          <a:xfrm flipH="1" flipV="1">
            <a:off x="7520988" y="3066850"/>
            <a:ext cx="346376" cy="717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6260C1-A101-2209-0529-C3A629FE3347}"/>
              </a:ext>
            </a:extLst>
          </p:cNvPr>
          <p:cNvCxnSpPr>
            <a:cxnSpLocks/>
          </p:cNvCxnSpPr>
          <p:nvPr/>
        </p:nvCxnSpPr>
        <p:spPr>
          <a:xfrm flipH="1" flipV="1">
            <a:off x="5873250" y="3976581"/>
            <a:ext cx="1018122" cy="786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6E5D620-48C3-1F21-B0BF-5229940FBEB9}"/>
              </a:ext>
            </a:extLst>
          </p:cNvPr>
          <p:cNvSpPr txBox="1"/>
          <p:nvPr/>
        </p:nvSpPr>
        <p:spPr>
          <a:xfrm>
            <a:off x="627097" y="6219591"/>
            <a:ext cx="3073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 Target Stations, </a:t>
            </a:r>
            <a:r>
              <a:rPr lang="en-US" sz="1400" dirty="0"/>
              <a:t>T</a:t>
            </a:r>
            <a:r>
              <a:rPr lang="en-US" sz="1400" dirty="0">
                <a:solidFill>
                  <a:srgbClr val="FF0000"/>
                </a:solidFill>
              </a:rPr>
              <a:t>; Field Stations, </a:t>
            </a:r>
            <a:r>
              <a:rPr lang="en-US" sz="1400" dirty="0"/>
              <a:t>F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7FCF362-1229-8DF5-1C3F-EFB118DE569B}"/>
              </a:ext>
            </a:extLst>
          </p:cNvPr>
          <p:cNvSpPr txBox="1">
            <a:spLocks/>
          </p:cNvSpPr>
          <p:nvPr/>
        </p:nvSpPr>
        <p:spPr>
          <a:xfrm>
            <a:off x="4145003" y="3324204"/>
            <a:ext cx="2746369" cy="448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FFFF00"/>
                </a:solidFill>
              </a:rPr>
              <a:t>VarAC Beacon/Broadcast, </a:t>
            </a:r>
            <a:r>
              <a:rPr lang="en-US" sz="1200" b="1" dirty="0" err="1">
                <a:solidFill>
                  <a:srgbClr val="FFFF00"/>
                </a:solidFill>
              </a:rPr>
              <a:t>Vmail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7010B8-DA49-FE9D-69D1-0E5EA13C011B}"/>
              </a:ext>
            </a:extLst>
          </p:cNvPr>
          <p:cNvSpPr txBox="1">
            <a:spLocks/>
          </p:cNvSpPr>
          <p:nvPr/>
        </p:nvSpPr>
        <p:spPr>
          <a:xfrm>
            <a:off x="8089697" y="4123046"/>
            <a:ext cx="2030695" cy="44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FFFF00"/>
                </a:solidFill>
              </a:rPr>
              <a:t>Winlink P2P (No Beacons)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80659EE-CBB8-B745-9CA0-41F0B87DF928}"/>
              </a:ext>
            </a:extLst>
          </p:cNvPr>
          <p:cNvSpPr txBox="1">
            <a:spLocks/>
          </p:cNvSpPr>
          <p:nvPr/>
        </p:nvSpPr>
        <p:spPr>
          <a:xfrm>
            <a:off x="7520988" y="1298010"/>
            <a:ext cx="3168114" cy="1392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9pPr>
          </a:lstStyle>
          <a:p>
            <a:r>
              <a:rPr lang="en-US" sz="1000" b="1" dirty="0"/>
              <a:t>10 Hours, Unstructured</a:t>
            </a:r>
          </a:p>
          <a:p>
            <a:r>
              <a:rPr lang="en-US" sz="1000" b="1" dirty="0"/>
              <a:t>Ts Are ‘Open’ on NCS Frequencies in HF P2P for Connections from Fs; NO BEACONS</a:t>
            </a:r>
          </a:p>
          <a:p>
            <a:r>
              <a:rPr lang="en-US" sz="1000" b="1" dirty="0"/>
              <a:t>Ts Choose Times and Bands for Their NCS Channel</a:t>
            </a:r>
          </a:p>
          <a:p>
            <a:r>
              <a:rPr lang="en-US" sz="1000" b="1" dirty="0"/>
              <a:t>Fs Must Connect by T Call Sign</a:t>
            </a:r>
          </a:p>
          <a:p>
            <a:r>
              <a:rPr lang="en-US" sz="1000" b="1" dirty="0"/>
              <a:t>Fs Send P2p ICS Reports to 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7AADFD-1386-18D5-8D37-89AEAB0FCF92}"/>
              </a:ext>
            </a:extLst>
          </p:cNvPr>
          <p:cNvSpPr txBox="1"/>
          <p:nvPr/>
        </p:nvSpPr>
        <p:spPr>
          <a:xfrm>
            <a:off x="7799047" y="4763145"/>
            <a:ext cx="3347262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Post Exercise, Target Stations Package </a:t>
            </a:r>
            <a:r>
              <a:rPr lang="en-US" sz="1400" dirty="0" err="1">
                <a:solidFill>
                  <a:srgbClr val="FFFF00"/>
                </a:solidFill>
              </a:rPr>
              <a:t>Vmail</a:t>
            </a:r>
            <a:r>
              <a:rPr lang="en-US" sz="1400" dirty="0">
                <a:solidFill>
                  <a:srgbClr val="FFFF00"/>
                </a:solidFill>
              </a:rPr>
              <a:t> and P2P Messages Using Winlink and VarAC Tools and Email Exercise Results to EDM for Post Exercise Analysis and Lessons Learned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C819FC0-F677-0E11-C351-179B87DD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70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C93D-63FF-7918-4D62-952772BD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85" y="206645"/>
            <a:ext cx="10353761" cy="953146"/>
          </a:xfrm>
        </p:spPr>
        <p:txBody>
          <a:bodyPr/>
          <a:lstStyle/>
          <a:p>
            <a:r>
              <a:rPr lang="en-US" dirty="0"/>
              <a:t>Vara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performance,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37B6-F8FC-CE96-FE51-8A293F2A9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31010"/>
            <a:ext cx="10353762" cy="43601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Perspective:  Weak Signal Modes are Well Known and Extremely Popular</a:t>
            </a:r>
          </a:p>
          <a:p>
            <a:pPr lvl="1"/>
            <a:r>
              <a:rPr lang="en-US" dirty="0"/>
              <a:t>WSJTX-Modes (FT-8/FT4, etc.) – SNR to levels ~ -30db</a:t>
            </a:r>
          </a:p>
          <a:p>
            <a:pPr lvl="1"/>
            <a:r>
              <a:rPr lang="en-US" dirty="0"/>
              <a:t>JS8Call – Similar Performance, But Does Have Situational Awareness Features</a:t>
            </a:r>
          </a:p>
          <a:p>
            <a:pPr lvl="1"/>
            <a:r>
              <a:rPr lang="en-US" dirty="0"/>
              <a:t>50Hz Bandwidth</a:t>
            </a:r>
          </a:p>
          <a:p>
            <a:pPr lvl="1"/>
            <a:r>
              <a:rPr lang="en-US" dirty="0"/>
              <a:t>Very Limited Data Throughput – Tens of Characters</a:t>
            </a:r>
          </a:p>
          <a:p>
            <a:r>
              <a:rPr lang="en-US" dirty="0"/>
              <a:t>Vara Modes:</a:t>
            </a:r>
          </a:p>
          <a:p>
            <a:pPr lvl="1"/>
            <a:r>
              <a:rPr lang="en-US" dirty="0"/>
              <a:t>License Required Above Basic Data Rates</a:t>
            </a:r>
          </a:p>
          <a:p>
            <a:pPr lvl="1"/>
            <a:r>
              <a:rPr lang="en-US" dirty="0"/>
              <a:t>HF Use of 500 (up to 500bps), 2300 or 2750Hz ( up to 3Kbps) Bandwidth; Lowest SNR levels to ~-18 to -14db [EDM Uses 500Hz Exclusively for </a:t>
            </a:r>
            <a:r>
              <a:rPr lang="en-US" dirty="0" err="1"/>
              <a:t>Vmail</a:t>
            </a:r>
            <a:r>
              <a:rPr lang="en-US" dirty="0"/>
              <a:t> on HF]</a:t>
            </a:r>
          </a:p>
          <a:p>
            <a:pPr lvl="1"/>
            <a:r>
              <a:rPr lang="en-US" dirty="0"/>
              <a:t>HF Pactor-4 Levels, 7200bps, Under High SNR Conditions</a:t>
            </a:r>
          </a:p>
          <a:p>
            <a:pPr lvl="1"/>
            <a:r>
              <a:rPr lang="en-US" dirty="0"/>
              <a:t>VHF/UHF Performance on 12.5 or 25KHz Channels – ~3-25Kbps Depending on Radio and Repeater Bandwidth Capabilities [3-6Kbps on NBFM, Simplex, Good SNR]</a:t>
            </a:r>
          </a:p>
          <a:p>
            <a:r>
              <a:rPr lang="en-US" dirty="0"/>
              <a:t>NBEMS/</a:t>
            </a:r>
            <a:r>
              <a:rPr lang="en-US" dirty="0" err="1"/>
              <a:t>Fldigi</a:t>
            </a:r>
            <a:endParaRPr lang="en-US" dirty="0"/>
          </a:p>
          <a:p>
            <a:pPr lvl="1"/>
            <a:r>
              <a:rPr lang="en-US" dirty="0"/>
              <a:t>Ranges from ~ 100-500bps (Olivia 32/1000); Relatively Slow, But Highly Resilient to Poor Band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A1C40-5C8B-E712-FC4C-9C114E19930F}"/>
              </a:ext>
            </a:extLst>
          </p:cNvPr>
          <p:cNvSpPr txBox="1"/>
          <p:nvPr/>
        </p:nvSpPr>
        <p:spPr>
          <a:xfrm>
            <a:off x="627097" y="6209362"/>
            <a:ext cx="365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*Some Information Sourced from ChatGPT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0472D-CA2A-3B1F-0A5F-D537D909E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80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44EE5A-19F3-1985-943A-E248F3B0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71" y="2786791"/>
            <a:ext cx="7662901" cy="29661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A43EF75-3F71-CEC8-9CD3-FA2536915D26}"/>
              </a:ext>
            </a:extLst>
          </p:cNvPr>
          <p:cNvSpPr txBox="1">
            <a:spLocks/>
          </p:cNvSpPr>
          <p:nvPr/>
        </p:nvSpPr>
        <p:spPr>
          <a:xfrm>
            <a:off x="881146" y="104614"/>
            <a:ext cx="10353761" cy="96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FD161-F4CC-7CDE-9CA5-4AB64ED9C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522" y="1289770"/>
            <a:ext cx="4925223" cy="2807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7EDB9-2B3F-187E-0F01-FA115781FAC2}"/>
              </a:ext>
            </a:extLst>
          </p:cNvPr>
          <p:cNvSpPr txBox="1"/>
          <p:nvPr/>
        </p:nvSpPr>
        <p:spPr>
          <a:xfrm>
            <a:off x="967409" y="6042991"/>
            <a:ext cx="719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</a:t>
            </a:r>
            <a:r>
              <a:rPr lang="en-US" i="1" dirty="0">
                <a:solidFill>
                  <a:srgbClr val="FF0000"/>
                </a:solidFill>
              </a:rPr>
              <a:t> Thorough and very professional- supported by ARES groups like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CAD67-909E-4921-8624-FF5937BFF38C}"/>
              </a:ext>
            </a:extLst>
          </p:cNvPr>
          <p:cNvSpPr txBox="1"/>
          <p:nvPr/>
        </p:nvSpPr>
        <p:spPr>
          <a:xfrm>
            <a:off x="311339" y="103723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D39F6-BA0E-7C03-EFF0-8B74F0D9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55" y="2046952"/>
            <a:ext cx="4399246" cy="2911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70A8B-C245-6062-077C-8176DA20F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54" y="1105100"/>
            <a:ext cx="5974363" cy="1311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83505A-690C-99A2-4293-AEBE3C1C4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9572" y="3938206"/>
            <a:ext cx="3004605" cy="1723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5570F9-8BA9-FF16-BE9B-5CA947C00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9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F559D-D92A-EAB9-1282-B6D8B7C12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54719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Questions???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AA5643-E3F5-993D-405F-0C6972FA0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Thanks for Attending</a:t>
            </a:r>
          </a:p>
          <a:p>
            <a:r>
              <a:rPr lang="en-US" dirty="0">
                <a:solidFill>
                  <a:srgbClr val="FFFF00"/>
                </a:solidFill>
              </a:rPr>
              <a:t>KN4GDX, Bruce at </a:t>
            </a:r>
          </a:p>
          <a:p>
            <a:r>
              <a:rPr lang="en-US" dirty="0">
                <a:solidFill>
                  <a:srgbClr val="FFFF00"/>
                </a:solidFill>
              </a:rPr>
              <a:t>kn4gdx@gmail.com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93658-862D-379E-EE0B-8CC1ECC3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99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0594-BEB3-B43C-9F0C-11736810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42441"/>
          </a:xfrm>
        </p:spPr>
        <p:txBody>
          <a:bodyPr>
            <a:normAutofit fontScale="90000"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0A80-598F-34E1-7F42-C533133A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7688"/>
            <a:ext cx="10353762" cy="456941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Create Awareness of EDM Training Processes</a:t>
            </a:r>
          </a:p>
          <a:p>
            <a:r>
              <a:rPr lang="en-US" sz="2400" dirty="0"/>
              <a:t>Justify Local Amateur Groups/Operators Interest in EDM</a:t>
            </a:r>
          </a:p>
          <a:p>
            <a:r>
              <a:rPr lang="en-US" sz="2400" dirty="0"/>
              <a:t>Describe ‘Black Sky’ Conditions and the Relevant Operational Environments</a:t>
            </a:r>
          </a:p>
          <a:p>
            <a:r>
              <a:rPr lang="en-US" sz="2400" dirty="0"/>
              <a:t>Encourage Operator Involvement in EDM and/or Other Training and Exercise Groups</a:t>
            </a:r>
          </a:p>
          <a:p>
            <a:r>
              <a:rPr lang="en-US" sz="2400" dirty="0"/>
              <a:t>Describe Advantages and Disadvantages of Common Digital Data Applications</a:t>
            </a:r>
          </a:p>
          <a:p>
            <a:pPr lvl="1"/>
            <a:r>
              <a:rPr lang="en-US" sz="2000" dirty="0"/>
              <a:t>Emphasis on Winlink and VarAC as Used in EDM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Empasis on Selection, Tailoring and Training on a Viable Technical Approach to EmComm Needs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47EE3-75C0-AC6B-5371-17A91F6D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07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FD23-8993-994E-6AC4-E5CAAEE33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77F6-7CAC-607E-D0C9-68E8F65E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84766"/>
            <a:ext cx="10353761" cy="932596"/>
          </a:xfrm>
        </p:spPr>
        <p:txBody>
          <a:bodyPr>
            <a:normAutofit fontScale="90000"/>
          </a:bodyPr>
          <a:lstStyle/>
          <a:p>
            <a:r>
              <a:rPr lang="en-US" dirty="0"/>
              <a:t>Black Sky Conditions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B913-416F-B125-116D-69C3AFB6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227" y="1271555"/>
            <a:ext cx="9355142" cy="48515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Black Sky = No Reliable Internet Services</a:t>
            </a:r>
          </a:p>
          <a:p>
            <a:pPr lvl="1"/>
            <a:r>
              <a:rPr lang="en-US" dirty="0"/>
              <a:t>Local Area</a:t>
            </a:r>
          </a:p>
          <a:p>
            <a:pPr lvl="1"/>
            <a:r>
              <a:rPr lang="en-US" dirty="0"/>
              <a:t>Broad Area</a:t>
            </a:r>
          </a:p>
          <a:p>
            <a:r>
              <a:rPr lang="en-US" dirty="0"/>
              <a:t>No Cellular, No Winlink RMS/CMS Gateways, No Email, etc.</a:t>
            </a:r>
          </a:p>
          <a:p>
            <a:r>
              <a:rPr lang="en-US" dirty="0"/>
              <a:t>County/Locality EmComm</a:t>
            </a:r>
          </a:p>
          <a:p>
            <a:pPr lvl="1"/>
            <a:r>
              <a:rPr lang="en-US" dirty="0"/>
              <a:t>Established EOC with ARES Coordination Plans</a:t>
            </a:r>
          </a:p>
          <a:p>
            <a:pPr lvl="1"/>
            <a:r>
              <a:rPr lang="en-US" dirty="0"/>
              <a:t>Compromised, Personnel Shortages, etc.</a:t>
            </a:r>
          </a:p>
          <a:p>
            <a:pPr lvl="1"/>
            <a:r>
              <a:rPr lang="en-US" dirty="0"/>
              <a:t>Limited Operations Areas</a:t>
            </a:r>
          </a:p>
          <a:p>
            <a:r>
              <a:rPr lang="en-US" dirty="0"/>
              <a:t>EmComm FM Voice via VHF/UHF Potentially Viable</a:t>
            </a:r>
          </a:p>
          <a:p>
            <a:pPr lvl="1"/>
            <a:r>
              <a:rPr lang="en-US" dirty="0"/>
              <a:t>Dependent on Repeater Backup Power </a:t>
            </a:r>
          </a:p>
          <a:p>
            <a:pPr lvl="1"/>
            <a:r>
              <a:rPr lang="en-US" dirty="0"/>
              <a:t>Used for General Coordination and to Help Position Resources to Relay Form Information to EOC</a:t>
            </a:r>
          </a:p>
          <a:p>
            <a:endParaRPr lang="en-US" dirty="0"/>
          </a:p>
        </p:txBody>
      </p:sp>
      <p:sp>
        <p:nvSpPr>
          <p:cNvPr id="6" name="AutoShape 2" descr="Generated image">
            <a:extLst>
              <a:ext uri="{FF2B5EF4-FFF2-40B4-BE49-F238E27FC236}">
                <a16:creationId xmlns:a16="http://schemas.microsoft.com/office/drawing/2014/main" id="{5915314D-214B-FC0B-3456-636A19CDF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AE8F4-7692-4498-614D-EADBB348B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393" y="1330962"/>
            <a:ext cx="2624380" cy="374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7B20E7-8032-6C5B-0466-180724B3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90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E408-1039-414E-D943-8233CA5D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692258"/>
          </a:xfrm>
        </p:spPr>
        <p:txBody>
          <a:bodyPr/>
          <a:lstStyle/>
          <a:p>
            <a:r>
              <a:rPr lang="en-US" dirty="0"/>
              <a:t>Training and exercise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8C4AF-67EC-BED4-4A79-2BE3DAFB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04494"/>
            <a:ext cx="5874463" cy="5129940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Why Do We Train?</a:t>
            </a:r>
          </a:p>
          <a:p>
            <a:pPr lvl="1"/>
            <a:r>
              <a:rPr lang="en-US" sz="1400" dirty="0"/>
              <a:t>FM Radio Talk is OK, When Available; But Has Limited Value to EOCs</a:t>
            </a:r>
          </a:p>
          <a:p>
            <a:pPr lvl="1"/>
            <a:r>
              <a:rPr lang="en-US" sz="1400" dirty="0"/>
              <a:t>EOCs Typically Require Form Data</a:t>
            </a:r>
          </a:p>
          <a:p>
            <a:pPr lvl="1"/>
            <a:r>
              <a:rPr lang="en-US" sz="1400" dirty="0"/>
              <a:t>Available Tools Providing Form Data Require Operator Expertise</a:t>
            </a:r>
          </a:p>
          <a:p>
            <a:pPr lvl="1"/>
            <a:r>
              <a:rPr lang="en-US" sz="1400" dirty="0"/>
              <a:t>Internet is Useful IF And Only IF Available</a:t>
            </a:r>
          </a:p>
          <a:p>
            <a:pPr lvl="1"/>
            <a:r>
              <a:rPr lang="en-US" sz="1400" dirty="0"/>
              <a:t>Training Emphasis On Direct Delivery of Form/Message Traffic</a:t>
            </a:r>
          </a:p>
          <a:p>
            <a:pPr lvl="2"/>
            <a:r>
              <a:rPr lang="en-US" sz="1100" dirty="0"/>
              <a:t>Including Large Data Sets</a:t>
            </a:r>
          </a:p>
          <a:p>
            <a:r>
              <a:rPr lang="en-US" sz="1600" dirty="0"/>
              <a:t>EDM Trains on Winlink and VarAC</a:t>
            </a:r>
          </a:p>
          <a:p>
            <a:r>
              <a:rPr lang="en-US" sz="1600" dirty="0"/>
              <a:t>Winlink Wednesday and Winlink Thursday Train on Winlink, only</a:t>
            </a:r>
          </a:p>
          <a:p>
            <a:pPr lvl="1"/>
            <a:r>
              <a:rPr lang="en-US" sz="1400" dirty="0"/>
              <a:t>Emphasis On RMS/CMS Operations; Or Telnet</a:t>
            </a:r>
          </a:p>
          <a:p>
            <a:pPr lvl="1"/>
            <a:r>
              <a:rPr lang="en-US" sz="1400" dirty="0"/>
              <a:t>WW Also Encourages P2P Message Traffic (</a:t>
            </a:r>
            <a:r>
              <a:rPr lang="en-US" sz="1400" dirty="0" err="1"/>
              <a:t>Ardop</a:t>
            </a:r>
            <a:r>
              <a:rPr lang="en-US" sz="1400" dirty="0"/>
              <a:t>/Vara)</a:t>
            </a:r>
          </a:p>
          <a:p>
            <a:r>
              <a:rPr lang="en-US" sz="1600" dirty="0"/>
              <a:t>NBEMS (Narrow Band EM Software/ARRL) Trains on </a:t>
            </a:r>
            <a:r>
              <a:rPr lang="en-US" sz="1600" dirty="0" err="1"/>
              <a:t>Fldigi</a:t>
            </a:r>
            <a:r>
              <a:rPr lang="en-US" sz="1600" dirty="0"/>
              <a:t> Modes </a:t>
            </a:r>
          </a:p>
          <a:p>
            <a:r>
              <a:rPr lang="en-US" sz="1600" dirty="0"/>
              <a:t>Other Regional Exercises, MDC, VDEMS, etc.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3A69256-3CD6-E595-DC53-58DF9A6F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552" y="1935920"/>
            <a:ext cx="3733746" cy="40670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solidFill>
                  <a:srgbClr val="15608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EmComm Resources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b="1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EDM 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Groups.io:  EmComm Direct Messaging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b="1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ETO and Winlink Thursday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Groups.io: EmComm Training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Emcomm-training.org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b="1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Winlink Wednesday (National)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winlinkwednesdays.net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b="1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NBEMS (National)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arrl.org/nbems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b="1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MDC (Maryland/District of Columbia)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solidFill>
                  <a:srgbClr val="0E284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www.arrl-mdc.net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C485C-CDFD-B1B8-4855-59C641FC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98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DC47-8974-1D0A-52A1-DE70C901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83769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edm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0A2E-AD11-2E99-CA01-005553479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1631804"/>
            <a:ext cx="5446281" cy="474198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Exercise</a:t>
            </a:r>
            <a:r>
              <a:rPr lang="en-US" dirty="0"/>
              <a:t> Group </a:t>
            </a:r>
          </a:p>
          <a:p>
            <a:pPr lvl="1"/>
            <a:r>
              <a:rPr lang="en-US" dirty="0"/>
              <a:t>Focus on HF Communications</a:t>
            </a:r>
          </a:p>
          <a:p>
            <a:pPr lvl="1"/>
            <a:r>
              <a:rPr lang="en-US" dirty="0"/>
              <a:t>Regional and National Level Exercises</a:t>
            </a:r>
          </a:p>
          <a:p>
            <a:pPr lvl="1"/>
            <a:r>
              <a:rPr lang="en-US" dirty="0"/>
              <a:t>Detailed Training Syllabus</a:t>
            </a:r>
          </a:p>
          <a:p>
            <a:pPr lvl="1"/>
            <a:r>
              <a:rPr lang="en-US" dirty="0"/>
              <a:t>Monthly Exercises use Target Station (‘EOC’) and Field Station (Operators) Context</a:t>
            </a:r>
          </a:p>
          <a:p>
            <a:r>
              <a:rPr lang="en-US" dirty="0"/>
              <a:t>Focus on Winlink Peer to Peer (P2P) Modes</a:t>
            </a:r>
          </a:p>
          <a:p>
            <a:r>
              <a:rPr lang="en-US" dirty="0"/>
              <a:t>Recent Emphasis on VarAC for </a:t>
            </a:r>
            <a:r>
              <a:rPr lang="en-US" dirty="0">
                <a:solidFill>
                  <a:srgbClr val="FFFF00"/>
                </a:solidFill>
              </a:rPr>
              <a:t>Situational Awareness; with </a:t>
            </a:r>
            <a:r>
              <a:rPr lang="en-US" dirty="0" err="1">
                <a:solidFill>
                  <a:srgbClr val="FFFF00"/>
                </a:solidFill>
              </a:rPr>
              <a:t>Vmail</a:t>
            </a:r>
            <a:r>
              <a:rPr lang="en-US" dirty="0">
                <a:solidFill>
                  <a:srgbClr val="FFFF00"/>
                </a:solidFill>
              </a:rPr>
              <a:t> (Forms, Messages)</a:t>
            </a:r>
          </a:p>
          <a:p>
            <a:r>
              <a:rPr lang="en-US" dirty="0"/>
              <a:t>Managed by Professional Trainers and Experienced EmComm Operators</a:t>
            </a:r>
          </a:p>
          <a:p>
            <a:r>
              <a:rPr lang="en-US" dirty="0"/>
              <a:t>Emphasis on Post Exercise Lessons Learned and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EB9FA-041B-0634-7763-5D28827AC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67" y="1764698"/>
            <a:ext cx="5446280" cy="485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BA033-8C05-4CF4-18D5-0370EEF7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94B278-B37B-0093-2966-D3297DD1D860}"/>
              </a:ext>
            </a:extLst>
          </p:cNvPr>
          <p:cNvSpPr txBox="1"/>
          <p:nvPr/>
        </p:nvSpPr>
        <p:spPr>
          <a:xfrm>
            <a:off x="7680621" y="1400971"/>
            <a:ext cx="283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Training Examples</a:t>
            </a:r>
          </a:p>
        </p:txBody>
      </p:sp>
    </p:spTree>
    <p:extLst>
      <p:ext uri="{BB962C8B-B14F-4D97-AF65-F5344CB8AC3E}">
        <p14:creationId xmlns:p14="http://schemas.microsoft.com/office/powerpoint/2010/main" val="68104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3CAC-DCC5-DF15-A804-977BB6F7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40597"/>
          </a:xfrm>
        </p:spPr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7863-0742-DD79-9E71-81D5E0D0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534" y="1464831"/>
            <a:ext cx="6896588" cy="47367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Exercise Groups Hold Weekly Exercise/Training</a:t>
            </a:r>
          </a:p>
          <a:p>
            <a:pPr lvl="1"/>
            <a:r>
              <a:rPr lang="en-US" dirty="0"/>
              <a:t>Winlink Wednesday</a:t>
            </a:r>
          </a:p>
          <a:p>
            <a:pPr lvl="1"/>
            <a:r>
              <a:rPr lang="en-US" dirty="0"/>
              <a:t>Winlink Thursday</a:t>
            </a:r>
          </a:p>
          <a:p>
            <a:pPr lvl="1"/>
            <a:r>
              <a:rPr lang="en-US" dirty="0"/>
              <a:t>NBEMS</a:t>
            </a:r>
          </a:p>
          <a:p>
            <a:r>
              <a:rPr lang="en-US" dirty="0"/>
              <a:t>EDM Hosts Monthly Training Exercises</a:t>
            </a:r>
          </a:p>
          <a:p>
            <a:pPr lvl="1"/>
            <a:r>
              <a:rPr lang="en-US" dirty="0"/>
              <a:t>After Action/Lessons Learned Reports</a:t>
            </a:r>
          </a:p>
          <a:p>
            <a:pPr lvl="1"/>
            <a:r>
              <a:rPr lang="en-US" dirty="0"/>
              <a:t>Continuous Feedback into Training Modules</a:t>
            </a:r>
          </a:p>
          <a:p>
            <a:r>
              <a:rPr lang="en-US" dirty="0"/>
              <a:t>Several Groups Support Annual Thematic Exercises</a:t>
            </a:r>
          </a:p>
          <a:p>
            <a:pPr lvl="1"/>
            <a:r>
              <a:rPr lang="en-US" dirty="0"/>
              <a:t>September Hurricane Scenarios</a:t>
            </a:r>
          </a:p>
          <a:p>
            <a:pPr lvl="1"/>
            <a:r>
              <a:rPr lang="en-US" dirty="0"/>
              <a:t>October Earthquake Scenarios – “The Great Shake-Out”</a:t>
            </a:r>
          </a:p>
          <a:p>
            <a:pPr lvl="1"/>
            <a:r>
              <a:rPr lang="en-US" dirty="0"/>
              <a:t>Exercise Groups Provide Liaison with National Groups, e.g. USGS and Local EOC/ARES Groups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F2649963-DDBE-93B1-C2F7-820ACC734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85" y="1157985"/>
            <a:ext cx="3299181" cy="219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55F5B-27FA-38E6-0A81-797496D2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184" y="3768255"/>
            <a:ext cx="3965245" cy="243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8038AB-F6AD-9350-EDDD-0AD3CA8D5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65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48C-57BF-1898-43AD-D7FFD3F4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35431"/>
          </a:xfrm>
        </p:spPr>
        <p:txBody>
          <a:bodyPr/>
          <a:lstStyle/>
          <a:p>
            <a:r>
              <a:rPr lang="en-US" dirty="0"/>
              <a:t>Why exercises are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0014-470C-1D78-B28D-169418F40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271" y="1327688"/>
            <a:ext cx="8529681" cy="4985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Application of Training Skills Sets</a:t>
            </a:r>
          </a:p>
          <a:p>
            <a:pPr lvl="1"/>
            <a:r>
              <a:rPr lang="en-US" dirty="0"/>
              <a:t>HF Communications – Regional and National</a:t>
            </a:r>
          </a:p>
          <a:p>
            <a:pPr lvl="1"/>
            <a:r>
              <a:rPr lang="en-US" dirty="0"/>
              <a:t>VHF/UHF Communications – Local</a:t>
            </a:r>
          </a:p>
          <a:p>
            <a:pPr lvl="1"/>
            <a:r>
              <a:rPr lang="en-US" dirty="0"/>
              <a:t>Operational Modes/Options</a:t>
            </a:r>
          </a:p>
          <a:p>
            <a:pPr lvl="1"/>
            <a:r>
              <a:rPr lang="en-US" dirty="0"/>
              <a:t>Frequency Plans</a:t>
            </a:r>
          </a:p>
          <a:p>
            <a:r>
              <a:rPr lang="en-US" dirty="0"/>
              <a:t>Identify Shortfalls in Preparedness</a:t>
            </a:r>
          </a:p>
          <a:p>
            <a:r>
              <a:rPr lang="en-US" dirty="0"/>
              <a:t>Validate Interfaces with Local or National Emergency Management Groups</a:t>
            </a:r>
          </a:p>
          <a:p>
            <a:r>
              <a:rPr lang="en-US" dirty="0"/>
              <a:t>Validate Operator Skills and Readiness</a:t>
            </a:r>
          </a:p>
          <a:p>
            <a:pPr lvl="1"/>
            <a:r>
              <a:rPr lang="en-US" dirty="0"/>
              <a:t>Equipment, Including Mobile and Remote Operations Gear</a:t>
            </a:r>
          </a:p>
          <a:p>
            <a:pPr lvl="1"/>
            <a:r>
              <a:rPr lang="en-US" dirty="0"/>
              <a:t>Power, Including Local Backup and Batteries</a:t>
            </a:r>
          </a:p>
          <a:p>
            <a:pPr lvl="1"/>
            <a:r>
              <a:rPr lang="en-US" dirty="0"/>
              <a:t>Liaison Constraints with Local EOCs and ARES Coordinators</a:t>
            </a:r>
          </a:p>
          <a:p>
            <a:pPr lvl="1"/>
            <a:r>
              <a:rPr lang="en-US" dirty="0"/>
              <a:t>Situational Awareness Among Capable Operators and Conditions</a:t>
            </a:r>
          </a:p>
          <a:p>
            <a:pPr lvl="1"/>
            <a:r>
              <a:rPr lang="en-US" dirty="0"/>
              <a:t>Operator, Equipment, Environmental, and Liaison Strengths and Limitations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2EBEC-32B5-EA09-DAB6-188C0A62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B7FE4-B379-9DA2-FFA6-ACD5F7DAE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00" y="1582942"/>
            <a:ext cx="2415397" cy="349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50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ED7D-3091-8911-279F-21A9183B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91" y="555602"/>
            <a:ext cx="10353761" cy="723254"/>
          </a:xfrm>
        </p:spPr>
        <p:txBody>
          <a:bodyPr/>
          <a:lstStyle/>
          <a:p>
            <a:r>
              <a:rPr lang="en-US" dirty="0"/>
              <a:t>Winlink and </a:t>
            </a:r>
            <a:r>
              <a:rPr lang="en-US" dirty="0" err="1"/>
              <a:t>varac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97427-E35D-EC90-7C3D-526A2C95C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67" y="1400012"/>
            <a:ext cx="7646436" cy="52384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Winlink P2P Provides ICS Forms or General Message Traffic, Text, etc.</a:t>
            </a:r>
          </a:p>
          <a:p>
            <a:pPr lvl="1"/>
            <a:r>
              <a:rPr lang="en-US" dirty="0"/>
              <a:t>Remote Operator to EOC</a:t>
            </a:r>
          </a:p>
          <a:p>
            <a:pPr lvl="1"/>
            <a:r>
              <a:rPr lang="en-US" dirty="0"/>
              <a:t>EOC Remote Locations May Benefit from VHF Digipeaters</a:t>
            </a:r>
          </a:p>
          <a:p>
            <a:pPr lvl="1"/>
            <a:r>
              <a:rPr lang="en-US" dirty="0"/>
              <a:t>Winlink P2P is a small step beyond Winlink RMS Messaging via CMS (Internet Servers)</a:t>
            </a:r>
          </a:p>
          <a:p>
            <a:r>
              <a:rPr lang="en-US" dirty="0"/>
              <a:t>VarAC Provides ICS Forms or General Message Traffic, Text, etc.</a:t>
            </a:r>
          </a:p>
          <a:p>
            <a:pPr lvl="1"/>
            <a:r>
              <a:rPr lang="en-US" dirty="0"/>
              <a:t>Provides </a:t>
            </a:r>
            <a:r>
              <a:rPr lang="en-US" dirty="0">
                <a:solidFill>
                  <a:srgbClr val="FFFF00"/>
                </a:solidFill>
              </a:rPr>
              <a:t>EmComm Mode </a:t>
            </a:r>
            <a:r>
              <a:rPr lang="en-US" dirty="0"/>
              <a:t>and Operational Enhancements</a:t>
            </a:r>
          </a:p>
          <a:p>
            <a:pPr lvl="1"/>
            <a:r>
              <a:rPr lang="en-US" dirty="0"/>
              <a:t>Provides Beaconing, Relay and Broadcast Modes; Supports Separate Channel Allocations for P2P Connections</a:t>
            </a:r>
          </a:p>
          <a:p>
            <a:pPr lvl="1"/>
            <a:r>
              <a:rPr lang="en-US" dirty="0"/>
              <a:t>Widely Used in HF ‘Chat’ Scenarios – </a:t>
            </a:r>
            <a:r>
              <a:rPr lang="en-US" dirty="0">
                <a:solidFill>
                  <a:srgbClr val="FFFF00"/>
                </a:solidFill>
              </a:rPr>
              <a:t>This is the Mode Many Amateurs Know</a:t>
            </a:r>
            <a:endParaRPr lang="en-US" dirty="0"/>
          </a:p>
          <a:p>
            <a:pPr lvl="1"/>
            <a:r>
              <a:rPr lang="en-US" dirty="0"/>
              <a:t>‘</a:t>
            </a:r>
            <a:r>
              <a:rPr lang="en-US" dirty="0" err="1"/>
              <a:t>Vmail</a:t>
            </a:r>
            <a:r>
              <a:rPr lang="en-US" dirty="0"/>
              <a:t>’ Supports ICS Forms (i.e. a Text File) (TBR)</a:t>
            </a:r>
          </a:p>
          <a:p>
            <a:pPr lvl="1"/>
            <a:r>
              <a:rPr lang="en-US" dirty="0"/>
              <a:t>Provides Insight to Multiple Users in the Network</a:t>
            </a:r>
          </a:p>
          <a:p>
            <a:pPr lvl="1"/>
            <a:r>
              <a:rPr lang="en-US" dirty="0"/>
              <a:t>‘De Facto’ Standard Among EmComm Groups</a:t>
            </a:r>
          </a:p>
          <a:p>
            <a:pPr lvl="1"/>
            <a:r>
              <a:rPr lang="en-US" dirty="0"/>
              <a:t>Extensive Training Available Through Several Sources, e.g. </a:t>
            </a:r>
            <a:r>
              <a:rPr lang="en-US" dirty="0" err="1"/>
              <a:t>Emcomm</a:t>
            </a:r>
            <a:r>
              <a:rPr lang="en-US" dirty="0"/>
              <a:t> Direct Messaging (groups.io)</a:t>
            </a:r>
          </a:p>
          <a:p>
            <a:r>
              <a:rPr lang="en-US" dirty="0"/>
              <a:t>VHF or HF?  - VHF Recommended for Local Applications Due to Ease of Antenna Deployment and Potential Digipeater Access</a:t>
            </a:r>
          </a:p>
          <a:p>
            <a:r>
              <a:rPr lang="en-US" dirty="0"/>
              <a:t>JS8Call – Has Weak Signal Advantage</a:t>
            </a:r>
          </a:p>
          <a:p>
            <a:pPr lvl="1"/>
            <a:r>
              <a:rPr lang="en-US" dirty="0"/>
              <a:t>Not considered viable for significant messaging traffic, speed, etc.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36244D-6A74-2E90-0ADD-B3E35F353CBD}"/>
              </a:ext>
            </a:extLst>
          </p:cNvPr>
          <p:cNvSpPr/>
          <p:nvPr/>
        </p:nvSpPr>
        <p:spPr>
          <a:xfrm>
            <a:off x="8389749" y="4034723"/>
            <a:ext cx="3395206" cy="118712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09244-CD28-9791-F39F-CE4BF0AA73E5}"/>
              </a:ext>
            </a:extLst>
          </p:cNvPr>
          <p:cNvCxnSpPr>
            <a:cxnSpLocks/>
          </p:cNvCxnSpPr>
          <p:nvPr/>
        </p:nvCxnSpPr>
        <p:spPr>
          <a:xfrm>
            <a:off x="8487035" y="5006755"/>
            <a:ext cx="292997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4D18DF-23B2-0C32-F3CA-066F94C58AF2}"/>
              </a:ext>
            </a:extLst>
          </p:cNvPr>
          <p:cNvCxnSpPr>
            <a:cxnSpLocks/>
          </p:cNvCxnSpPr>
          <p:nvPr/>
        </p:nvCxnSpPr>
        <p:spPr>
          <a:xfrm flipV="1">
            <a:off x="9948114" y="4263155"/>
            <a:ext cx="0" cy="848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7769EA-87ED-3361-E3EF-8EF10A58BB0B}"/>
              </a:ext>
            </a:extLst>
          </p:cNvPr>
          <p:cNvCxnSpPr>
            <a:cxnSpLocks/>
          </p:cNvCxnSpPr>
          <p:nvPr/>
        </p:nvCxnSpPr>
        <p:spPr>
          <a:xfrm flipV="1">
            <a:off x="9653164" y="4646632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E59094-056E-7AE1-9C57-005214651F0C}"/>
              </a:ext>
            </a:extLst>
          </p:cNvPr>
          <p:cNvCxnSpPr>
            <a:cxnSpLocks/>
          </p:cNvCxnSpPr>
          <p:nvPr/>
        </p:nvCxnSpPr>
        <p:spPr>
          <a:xfrm flipV="1">
            <a:off x="9358213" y="4646632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060EC1-DE33-1A9C-8640-455043B4FE33}"/>
              </a:ext>
            </a:extLst>
          </p:cNvPr>
          <p:cNvCxnSpPr>
            <a:cxnSpLocks/>
          </p:cNvCxnSpPr>
          <p:nvPr/>
        </p:nvCxnSpPr>
        <p:spPr>
          <a:xfrm flipV="1">
            <a:off x="9063263" y="4646632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CBDDDB-5966-06D2-13F3-DF932BBCD8E5}"/>
              </a:ext>
            </a:extLst>
          </p:cNvPr>
          <p:cNvCxnSpPr>
            <a:cxnSpLocks/>
          </p:cNvCxnSpPr>
          <p:nvPr/>
        </p:nvCxnSpPr>
        <p:spPr>
          <a:xfrm flipV="1">
            <a:off x="8768312" y="4646632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056475-1D79-F4BA-0E1C-65E817C36260}"/>
              </a:ext>
            </a:extLst>
          </p:cNvPr>
          <p:cNvCxnSpPr>
            <a:cxnSpLocks/>
          </p:cNvCxnSpPr>
          <p:nvPr/>
        </p:nvCxnSpPr>
        <p:spPr>
          <a:xfrm flipV="1">
            <a:off x="8485081" y="4641715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720714-8AC2-34E0-0182-FE39D26D3A8A}"/>
              </a:ext>
            </a:extLst>
          </p:cNvPr>
          <p:cNvCxnSpPr>
            <a:cxnSpLocks/>
          </p:cNvCxnSpPr>
          <p:nvPr/>
        </p:nvCxnSpPr>
        <p:spPr>
          <a:xfrm flipV="1">
            <a:off x="11417007" y="4646632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EF7E19-F54A-96BA-DB03-6BAF7E60B91E}"/>
              </a:ext>
            </a:extLst>
          </p:cNvPr>
          <p:cNvCxnSpPr>
            <a:cxnSpLocks/>
          </p:cNvCxnSpPr>
          <p:nvPr/>
        </p:nvCxnSpPr>
        <p:spPr>
          <a:xfrm flipV="1">
            <a:off x="11122057" y="4646632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D6886-AF52-FA87-8D46-85040FDB483F}"/>
              </a:ext>
            </a:extLst>
          </p:cNvPr>
          <p:cNvCxnSpPr>
            <a:cxnSpLocks/>
          </p:cNvCxnSpPr>
          <p:nvPr/>
        </p:nvCxnSpPr>
        <p:spPr>
          <a:xfrm flipV="1">
            <a:off x="10827106" y="4646632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370C93-DB91-713D-1CCF-9EC2AB08AB94}"/>
              </a:ext>
            </a:extLst>
          </p:cNvPr>
          <p:cNvCxnSpPr>
            <a:cxnSpLocks/>
          </p:cNvCxnSpPr>
          <p:nvPr/>
        </p:nvCxnSpPr>
        <p:spPr>
          <a:xfrm flipV="1">
            <a:off x="10532156" y="4646632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761F5A-C239-7F23-8D95-AFACD2FEC92C}"/>
              </a:ext>
            </a:extLst>
          </p:cNvPr>
          <p:cNvCxnSpPr>
            <a:cxnSpLocks/>
          </p:cNvCxnSpPr>
          <p:nvPr/>
        </p:nvCxnSpPr>
        <p:spPr>
          <a:xfrm flipV="1">
            <a:off x="10237205" y="4646632"/>
            <a:ext cx="0" cy="360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B6183A-38BB-397D-58A2-C0A3DA025F34}"/>
              </a:ext>
            </a:extLst>
          </p:cNvPr>
          <p:cNvCxnSpPr/>
          <p:nvPr/>
        </p:nvCxnSpPr>
        <p:spPr>
          <a:xfrm flipH="1">
            <a:off x="9653164" y="4735126"/>
            <a:ext cx="2949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349EDC-B329-459B-BBDD-9D6CC84ABD44}"/>
              </a:ext>
            </a:extLst>
          </p:cNvPr>
          <p:cNvCxnSpPr>
            <a:cxnSpLocks/>
          </p:cNvCxnSpPr>
          <p:nvPr/>
        </p:nvCxnSpPr>
        <p:spPr>
          <a:xfrm>
            <a:off x="9948114" y="4796581"/>
            <a:ext cx="289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1DFB3F-9513-D4B3-A49D-493F2F5303C5}"/>
              </a:ext>
            </a:extLst>
          </p:cNvPr>
          <p:cNvSpPr txBox="1"/>
          <p:nvPr/>
        </p:nvSpPr>
        <p:spPr>
          <a:xfrm>
            <a:off x="9557831" y="4988319"/>
            <a:ext cx="416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Slot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F16C43-90CE-D527-6CD8-D0EF6B21C6FC}"/>
              </a:ext>
            </a:extLst>
          </p:cNvPr>
          <p:cNvSpPr txBox="1"/>
          <p:nvPr/>
        </p:nvSpPr>
        <p:spPr>
          <a:xfrm>
            <a:off x="9259164" y="4988319"/>
            <a:ext cx="416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Slot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B34D50-5490-ED26-2E4C-AB448A3F3B8B}"/>
              </a:ext>
            </a:extLst>
          </p:cNvPr>
          <p:cNvSpPr txBox="1"/>
          <p:nvPr/>
        </p:nvSpPr>
        <p:spPr>
          <a:xfrm>
            <a:off x="8960497" y="4988318"/>
            <a:ext cx="416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Slot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FD1D1-852D-5C8E-58AF-45FF5806DAF1}"/>
              </a:ext>
            </a:extLst>
          </p:cNvPr>
          <p:cNvSpPr txBox="1"/>
          <p:nvPr/>
        </p:nvSpPr>
        <p:spPr>
          <a:xfrm>
            <a:off x="8661830" y="4988318"/>
            <a:ext cx="416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Slot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EF6EC2-119B-7677-22FE-DCB23087E515}"/>
              </a:ext>
            </a:extLst>
          </p:cNvPr>
          <p:cNvSpPr txBox="1"/>
          <p:nvPr/>
        </p:nvSpPr>
        <p:spPr>
          <a:xfrm>
            <a:off x="8389749" y="4988318"/>
            <a:ext cx="416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Slot 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CC9FF7-2577-5C24-4C39-59DDA5AD252C}"/>
              </a:ext>
            </a:extLst>
          </p:cNvPr>
          <p:cNvGrpSpPr/>
          <p:nvPr/>
        </p:nvGrpSpPr>
        <p:grpSpPr>
          <a:xfrm>
            <a:off x="10124193" y="4983317"/>
            <a:ext cx="1660762" cy="204471"/>
            <a:chOff x="6700690" y="3370877"/>
            <a:chExt cx="5182987" cy="5070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D24155-C963-8F26-84C9-1FE679C45A82}"/>
                </a:ext>
              </a:extLst>
            </p:cNvPr>
            <p:cNvSpPr txBox="1"/>
            <p:nvPr/>
          </p:nvSpPr>
          <p:spPr>
            <a:xfrm>
              <a:off x="6700690" y="3381828"/>
              <a:ext cx="1455068" cy="49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Slot 11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BFC599-1344-2733-48B1-C9DB84878FBF}"/>
                </a:ext>
              </a:extLst>
            </p:cNvPr>
            <p:cNvSpPr txBox="1"/>
            <p:nvPr/>
          </p:nvSpPr>
          <p:spPr>
            <a:xfrm>
              <a:off x="7615082" y="3381823"/>
              <a:ext cx="1455068" cy="49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Slot 12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49F851-7FAE-B94F-37C9-323C8D3CA043}"/>
                </a:ext>
              </a:extLst>
            </p:cNvPr>
            <p:cNvSpPr txBox="1"/>
            <p:nvPr/>
          </p:nvSpPr>
          <p:spPr>
            <a:xfrm>
              <a:off x="8601457" y="3372541"/>
              <a:ext cx="1455068" cy="49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Slot 13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8BA79D-940E-0ED4-F2F9-F14F21E6751F}"/>
                </a:ext>
              </a:extLst>
            </p:cNvPr>
            <p:cNvSpPr txBox="1"/>
            <p:nvPr/>
          </p:nvSpPr>
          <p:spPr>
            <a:xfrm>
              <a:off x="9528060" y="3370877"/>
              <a:ext cx="1455068" cy="49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Slot 14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CAC654-16A5-6F61-EF6A-7C340E1B4921}"/>
                </a:ext>
              </a:extLst>
            </p:cNvPr>
            <p:cNvSpPr txBox="1"/>
            <p:nvPr/>
          </p:nvSpPr>
          <p:spPr>
            <a:xfrm>
              <a:off x="10428609" y="3370877"/>
              <a:ext cx="1455068" cy="49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Slot 15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7142D07-611A-1A04-8CEC-20172D6F5316}"/>
              </a:ext>
            </a:extLst>
          </p:cNvPr>
          <p:cNvSpPr txBox="1"/>
          <p:nvPr/>
        </p:nvSpPr>
        <p:spPr>
          <a:xfrm>
            <a:off x="9399059" y="4034723"/>
            <a:ext cx="109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14.105MHz, USB</a:t>
            </a:r>
          </a:p>
          <a:p>
            <a:pPr algn="ctr"/>
            <a:r>
              <a:rPr lang="en-US" sz="700" b="1" dirty="0"/>
              <a:t>7.105, etc.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8C32DB-1CFA-6928-CD46-08D1E52C8A2B}"/>
              </a:ext>
            </a:extLst>
          </p:cNvPr>
          <p:cNvSpPr txBox="1"/>
          <p:nvPr/>
        </p:nvSpPr>
        <p:spPr>
          <a:xfrm>
            <a:off x="9702817" y="4629424"/>
            <a:ext cx="4486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750Hz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4C257A-1013-DBC5-F496-410EF9324C0A}"/>
              </a:ext>
            </a:extLst>
          </p:cNvPr>
          <p:cNvSpPr txBox="1"/>
          <p:nvPr/>
        </p:nvSpPr>
        <p:spPr>
          <a:xfrm>
            <a:off x="10009213" y="4783691"/>
            <a:ext cx="4486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750Hz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503108-00CC-3E39-0748-75EC6EE6D2C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7160217" y="3729925"/>
            <a:ext cx="1229532" cy="8983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A70D25-6883-0506-89B0-78E5EC6F521E}"/>
              </a:ext>
            </a:extLst>
          </p:cNvPr>
          <p:cNvGrpSpPr/>
          <p:nvPr/>
        </p:nvGrpSpPr>
        <p:grpSpPr>
          <a:xfrm>
            <a:off x="8238084" y="1747907"/>
            <a:ext cx="3546871" cy="1810016"/>
            <a:chOff x="3469430" y="2476445"/>
            <a:chExt cx="4012925" cy="2121155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B94A2A1-F553-54DA-9A6B-333C485FAD95}"/>
                </a:ext>
              </a:extLst>
            </p:cNvPr>
            <p:cNvSpPr/>
            <p:nvPr/>
          </p:nvSpPr>
          <p:spPr>
            <a:xfrm>
              <a:off x="3742542" y="2476445"/>
              <a:ext cx="3739813" cy="176680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87510A0-9A0A-0F99-2A6B-749A96B5AB3B}"/>
                </a:ext>
              </a:extLst>
            </p:cNvPr>
            <p:cNvSpPr/>
            <p:nvPr/>
          </p:nvSpPr>
          <p:spPr>
            <a:xfrm>
              <a:off x="3599137" y="2658702"/>
              <a:ext cx="3739813" cy="176680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47F7772-00B7-0240-261D-32D265D66783}"/>
                </a:ext>
              </a:extLst>
            </p:cNvPr>
            <p:cNvSpPr/>
            <p:nvPr/>
          </p:nvSpPr>
          <p:spPr>
            <a:xfrm>
              <a:off x="3469430" y="2830793"/>
              <a:ext cx="3739814" cy="1766807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53F5C0-5B25-2FA6-3194-1C15747FF363}"/>
                </a:ext>
              </a:extLst>
            </p:cNvPr>
            <p:cNvCxnSpPr>
              <a:cxnSpLocks/>
            </p:cNvCxnSpPr>
            <p:nvPr/>
          </p:nvCxnSpPr>
          <p:spPr>
            <a:xfrm>
              <a:off x="3726123" y="4135073"/>
              <a:ext cx="361962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77F04CA-B3E1-2045-7966-05A66B4AA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7053" y="3507783"/>
              <a:ext cx="0" cy="752559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1FE00AD-5BAC-D540-5B43-86545024B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4823" y="3658545"/>
              <a:ext cx="0" cy="6017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A67183B-D7F0-1A8D-EF46-5EF1E67EE5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658546"/>
              <a:ext cx="0" cy="6017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3FB416D-42FF-E023-A110-0B4D1F300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0881" y="3658546"/>
              <a:ext cx="0" cy="6017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01D8169-2FD6-CC92-BE1B-C665C1460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2437" y="3658547"/>
              <a:ext cx="0" cy="6017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0CCDE-44D0-FDF5-2222-B4AEE449717C}"/>
                </a:ext>
              </a:extLst>
            </p:cNvPr>
            <p:cNvSpPr txBox="1"/>
            <p:nvPr/>
          </p:nvSpPr>
          <p:spPr>
            <a:xfrm>
              <a:off x="4152437" y="4273803"/>
              <a:ext cx="26420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NCS Channels A-E – Direct Message Traffic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644666-0A52-419D-338E-783CD8E50AA7}"/>
                </a:ext>
              </a:extLst>
            </p:cNvPr>
            <p:cNvSpPr txBox="1"/>
            <p:nvPr/>
          </p:nvSpPr>
          <p:spPr>
            <a:xfrm>
              <a:off x="5427553" y="2510726"/>
              <a:ext cx="20710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b="1" dirty="0"/>
                <a:t>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96BBAFB-47D5-6E9B-C83A-CDDC0E371CE0}"/>
                </a:ext>
              </a:extLst>
            </p:cNvPr>
            <p:cNvSpPr txBox="1"/>
            <p:nvPr/>
          </p:nvSpPr>
          <p:spPr>
            <a:xfrm>
              <a:off x="4106516" y="3229485"/>
              <a:ext cx="2901759" cy="27051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Primary Channel – Beacons, Team Traffic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1E4A9F-C815-81A9-D556-92F70A75B726}"/>
                </a:ext>
              </a:extLst>
            </p:cNvPr>
            <p:cNvSpPr txBox="1"/>
            <p:nvPr/>
          </p:nvSpPr>
          <p:spPr>
            <a:xfrm>
              <a:off x="4185867" y="2859504"/>
              <a:ext cx="2483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FF00"/>
                  </a:solidFill>
                </a:rPr>
                <a:t>40M Band – Allocated ‘NCS’ Frequencies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596F186-60AF-37BC-A741-03286A1DC8FB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5930685" y="2804101"/>
            <a:ext cx="2307399" cy="144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C9B0B6B3-C939-9D92-3CEA-DC5581FC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2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34979-A138-2617-E577-46797AA7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9C795D3-2E62-F4D8-95C1-1FA8E427BEBD}"/>
              </a:ext>
            </a:extLst>
          </p:cNvPr>
          <p:cNvSpPr txBox="1">
            <a:spLocks/>
          </p:cNvSpPr>
          <p:nvPr/>
        </p:nvSpPr>
        <p:spPr>
          <a:xfrm>
            <a:off x="919119" y="14617"/>
            <a:ext cx="10353761" cy="1086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Varac session example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6CAED8-006D-016F-BD4E-E51A631E4CEC}"/>
              </a:ext>
            </a:extLst>
          </p:cNvPr>
          <p:cNvGrpSpPr/>
          <p:nvPr/>
        </p:nvGrpSpPr>
        <p:grpSpPr>
          <a:xfrm>
            <a:off x="1635236" y="1005145"/>
            <a:ext cx="9781388" cy="5505749"/>
            <a:chOff x="1635236" y="1005145"/>
            <a:chExt cx="9781388" cy="55057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A2B96EE-5784-D087-65E0-DE67CFCC9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1233" y="1005145"/>
              <a:ext cx="4909219" cy="550574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57010F0-A0B6-DEA2-2E8A-68A1B71623B7}"/>
                </a:ext>
              </a:extLst>
            </p:cNvPr>
            <p:cNvGrpSpPr/>
            <p:nvPr/>
          </p:nvGrpSpPr>
          <p:grpSpPr>
            <a:xfrm>
              <a:off x="1635236" y="1052774"/>
              <a:ext cx="9781388" cy="5136829"/>
              <a:chOff x="1635236" y="1037276"/>
              <a:chExt cx="9781388" cy="5136829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80E2473-5BFF-55D3-E2F3-F42047C8D0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5051" y="2207472"/>
                <a:ext cx="1928678" cy="37041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FD2B585-CE81-316B-5320-F87577F24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4762" y="2766673"/>
                <a:ext cx="1483218" cy="19350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F19C4D-F750-201C-FAB2-6608BA12AD25}"/>
                  </a:ext>
                </a:extLst>
              </p:cNvPr>
              <p:cNvSpPr txBox="1"/>
              <p:nvPr/>
            </p:nvSpPr>
            <p:spPr>
              <a:xfrm>
                <a:off x="1779873" y="2183315"/>
                <a:ext cx="22524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Broadcast Messages are here for all stations on the channel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F35645-3A7E-F527-6560-441D44658DA3}"/>
                  </a:ext>
                </a:extLst>
              </p:cNvPr>
              <p:cNvSpPr txBox="1"/>
              <p:nvPr/>
            </p:nvSpPr>
            <p:spPr>
              <a:xfrm>
                <a:off x="1635236" y="3950705"/>
                <a:ext cx="2252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/>
                  <a:t>Vmail</a:t>
                </a:r>
                <a:r>
                  <a:rPr lang="en-US" sz="1400" dirty="0"/>
                  <a:t> deliver, e.g. ICS Form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72567B-5345-4722-D659-1C08F0CBCE23}"/>
                  </a:ext>
                </a:extLst>
              </p:cNvPr>
              <p:cNvSpPr txBox="1"/>
              <p:nvPr/>
            </p:nvSpPr>
            <p:spPr>
              <a:xfrm>
                <a:off x="9164204" y="1730924"/>
                <a:ext cx="172406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Settings menu … quick selection of alternate profiles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18D9841-9A20-275A-C744-1940F15F0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0032" y="4278299"/>
                <a:ext cx="141414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189C9A-40E4-C723-D5E8-6879536DE2FD}"/>
                  </a:ext>
                </a:extLst>
              </p:cNvPr>
              <p:cNvSpPr txBox="1"/>
              <p:nvPr/>
            </p:nvSpPr>
            <p:spPr>
              <a:xfrm>
                <a:off x="1772953" y="1407342"/>
                <a:ext cx="1926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00"/>
                    </a:solidFill>
                  </a:rPr>
                  <a:t>Slots – used in HF </a:t>
                </a:r>
                <a:r>
                  <a:rPr lang="en-US" sz="1400" dirty="0" err="1">
                    <a:solidFill>
                      <a:srgbClr val="FFFF00"/>
                    </a:solidFill>
                  </a:rPr>
                  <a:t>VaraChat</a:t>
                </a:r>
                <a:r>
                  <a:rPr lang="en-US" sz="1400" dirty="0">
                    <a:solidFill>
                      <a:srgbClr val="FFFF00"/>
                    </a:solidFill>
                  </a:rPr>
                  <a:t> – NOT here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E323810-AA6A-0CD7-F22D-5018F34A6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4740" y="1580856"/>
                <a:ext cx="644727" cy="822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F00A416-7CED-FB47-D9DA-3CDD7029E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3685" y="5215946"/>
                <a:ext cx="624796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Left Brace 26">
                <a:extLst>
                  <a:ext uri="{FF2B5EF4-FFF2-40B4-BE49-F238E27FC236}">
                    <a16:creationId xmlns:a16="http://schemas.microsoft.com/office/drawing/2014/main" id="{877C9DAB-0A28-7E5F-9A92-FC327AC6E73E}"/>
                  </a:ext>
                </a:extLst>
              </p:cNvPr>
              <p:cNvSpPr/>
              <p:nvPr/>
            </p:nvSpPr>
            <p:spPr>
              <a:xfrm>
                <a:off x="3284499" y="4385028"/>
                <a:ext cx="775099" cy="1789077"/>
              </a:xfrm>
              <a:prstGeom prst="leftBrace">
                <a:avLst>
                  <a:gd name="adj1" fmla="val 8333"/>
                  <a:gd name="adj2" fmla="val 4796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CDA0DE-79EC-387A-7849-BA3B88AAFC6E}"/>
                  </a:ext>
                </a:extLst>
              </p:cNvPr>
              <p:cNvSpPr txBox="1"/>
              <p:nvPr/>
            </p:nvSpPr>
            <p:spPr>
              <a:xfrm>
                <a:off x="9426597" y="3646364"/>
                <a:ext cx="146166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Your VarAC app maintains complete logs of sessions, configurations and traffic</a:t>
                </a:r>
              </a:p>
            </p:txBody>
          </p:sp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7A2AE9E0-FFB9-20C1-D667-13EC3B9F12DE}"/>
                  </a:ext>
                </a:extLst>
              </p:cNvPr>
              <p:cNvSpPr/>
              <p:nvPr/>
            </p:nvSpPr>
            <p:spPr>
              <a:xfrm rot="10800000">
                <a:off x="8542857" y="2632378"/>
                <a:ext cx="858467" cy="3204729"/>
              </a:xfrm>
              <a:prstGeom prst="leftBrace">
                <a:avLst>
                  <a:gd name="adj1" fmla="val 8333"/>
                  <a:gd name="adj2" fmla="val 4796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F3CD68D-7D9D-D703-150C-252A6EE7E0B8}"/>
                  </a:ext>
                </a:extLst>
              </p:cNvPr>
              <p:cNvSpPr/>
              <p:nvPr/>
            </p:nvSpPr>
            <p:spPr>
              <a:xfrm>
                <a:off x="3887656" y="1037276"/>
                <a:ext cx="838490" cy="3346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68D24D2-1290-F29D-982E-CB57CD4A3911}"/>
                  </a:ext>
                </a:extLst>
              </p:cNvPr>
              <p:cNvCxnSpPr>
                <a:cxnSpLocks/>
                <a:stCxn id="34" idx="5"/>
              </p:cNvCxnSpPr>
              <p:nvPr/>
            </p:nvCxnSpPr>
            <p:spPr>
              <a:xfrm>
                <a:off x="4603352" y="1322905"/>
                <a:ext cx="1693289" cy="148001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50C698-32E9-49B9-802E-A512608EAB69}"/>
                  </a:ext>
                </a:extLst>
              </p:cNvPr>
              <p:cNvSpPr txBox="1"/>
              <p:nvPr/>
            </p:nvSpPr>
            <p:spPr>
              <a:xfrm>
                <a:off x="9164204" y="1091948"/>
                <a:ext cx="2252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Beacons</a:t>
                </a:r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360FB1E-7AB5-8437-3904-83BA05953D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5051" y="1322905"/>
                <a:ext cx="1928678" cy="37041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5EEA20-BA61-5D6B-0D19-C354B04813BA}"/>
                  </a:ext>
                </a:extLst>
              </p:cNvPr>
              <p:cNvSpPr txBox="1"/>
              <p:nvPr/>
            </p:nvSpPr>
            <p:spPr>
              <a:xfrm>
                <a:off x="1664466" y="4932931"/>
                <a:ext cx="2252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General chat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AE0409C-961F-BF31-1837-2BF8FF01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45" y="5605219"/>
            <a:ext cx="672016" cy="95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695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Override1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2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11357</TotalTime>
  <Words>1618</Words>
  <Application>Microsoft Office PowerPoint</Application>
  <PresentationFormat>Widescreen</PresentationFormat>
  <Paragraphs>242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Bookman Old Style</vt:lpstr>
      <vt:lpstr>Rockwell</vt:lpstr>
      <vt:lpstr>Damask</vt:lpstr>
      <vt:lpstr>EDM* training &amp; black sky operations</vt:lpstr>
      <vt:lpstr>goals</vt:lpstr>
      <vt:lpstr>Black Sky Conditions </vt:lpstr>
      <vt:lpstr>Training and exercise community</vt:lpstr>
      <vt:lpstr>What is edm?</vt:lpstr>
      <vt:lpstr>exercises</vt:lpstr>
      <vt:lpstr>Why exercises are important</vt:lpstr>
      <vt:lpstr>Winlink and varac</vt:lpstr>
      <vt:lpstr>PowerPoint Presentation</vt:lpstr>
      <vt:lpstr>Locality operations Example</vt:lpstr>
      <vt:lpstr>Regional operations (EDM Example)</vt:lpstr>
      <vt:lpstr>Situational awareness</vt:lpstr>
      <vt:lpstr>Typical edm* exercise (Sept/2025)</vt:lpstr>
      <vt:lpstr>Vara* performance, comparisons</vt:lpstr>
      <vt:lpstr>PowerPoint Presentation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Bruce Crandall</dc:creator>
  <cp:lastModifiedBy>Bruce Crandall</cp:lastModifiedBy>
  <cp:revision>56</cp:revision>
  <cp:lastPrinted>2025-09-24T12:41:52Z</cp:lastPrinted>
  <dcterms:created xsi:type="dcterms:W3CDTF">2025-05-04T16:02:25Z</dcterms:created>
  <dcterms:modified xsi:type="dcterms:W3CDTF">2025-10-01T19:43:42Z</dcterms:modified>
</cp:coreProperties>
</file>