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9" r:id="rId11"/>
    <p:sldId id="273" r:id="rId12"/>
    <p:sldId id="263" r:id="rId13"/>
    <p:sldId id="271" r:id="rId14"/>
    <p:sldId id="270" r:id="rId15"/>
    <p:sldId id="275" r:id="rId16"/>
    <p:sldId id="274" r:id="rId17"/>
    <p:sldId id="266" r:id="rId18"/>
    <p:sldId id="264" r:id="rId19"/>
    <p:sldId id="265" r:id="rId20"/>
  </p:sldIdLst>
  <p:sldSz cx="12192000" cy="6858000"/>
  <p:notesSz cx="7099300" cy="9385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942A"/>
    <a:srgbClr val="6AAD11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3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552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470895"/>
          </a:xfrm>
          <a:prstGeom prst="rect">
            <a:avLst/>
          </a:prstGeom>
        </p:spPr>
        <p:txBody>
          <a:bodyPr vert="horz" lIns="94192" tIns="47096" rIns="94192" bIns="4709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470895"/>
          </a:xfrm>
          <a:prstGeom prst="rect">
            <a:avLst/>
          </a:prstGeom>
        </p:spPr>
        <p:txBody>
          <a:bodyPr vert="horz" lIns="94192" tIns="47096" rIns="94192" bIns="47096" rtlCol="0"/>
          <a:lstStyle>
            <a:lvl1pPr algn="r">
              <a:defRPr sz="1200"/>
            </a:lvl1pPr>
          </a:lstStyle>
          <a:p>
            <a:fld id="{A66B6EB4-B2F1-4D99-9DC9-8835A2F65BD6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29275" cy="3167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192" tIns="47096" rIns="94192" bIns="4709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516676"/>
            <a:ext cx="5679440" cy="3695462"/>
          </a:xfrm>
          <a:prstGeom prst="rect">
            <a:avLst/>
          </a:prstGeom>
        </p:spPr>
        <p:txBody>
          <a:bodyPr vert="horz" lIns="94192" tIns="47096" rIns="94192" bIns="4709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4407"/>
            <a:ext cx="3076363" cy="470894"/>
          </a:xfrm>
          <a:prstGeom prst="rect">
            <a:avLst/>
          </a:prstGeom>
        </p:spPr>
        <p:txBody>
          <a:bodyPr vert="horz" lIns="94192" tIns="47096" rIns="94192" bIns="4709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8914407"/>
            <a:ext cx="3076363" cy="470894"/>
          </a:xfrm>
          <a:prstGeom prst="rect">
            <a:avLst/>
          </a:prstGeom>
        </p:spPr>
        <p:txBody>
          <a:bodyPr vert="horz" lIns="94192" tIns="47096" rIns="94192" bIns="47096" rtlCol="0" anchor="b"/>
          <a:lstStyle>
            <a:lvl1pPr algn="r">
              <a:defRPr sz="1200"/>
            </a:lvl1pPr>
          </a:lstStyle>
          <a:p>
            <a:fld id="{69B80170-EE7A-4BC7-851A-BD510F7BC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975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B80170-EE7A-4BC7-851A-BD510F7BC73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690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815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306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630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736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756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334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33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9751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6687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061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4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10/20/2026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7886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86" r:id="rId6"/>
    <p:sldLayoutId id="2147483791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0A82C2B-B640-4B39-A4B8-3189B458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4990" y="859953"/>
            <a:ext cx="4379010" cy="5197947"/>
          </a:xfrm>
          <a:custGeom>
            <a:avLst/>
            <a:gdLst>
              <a:gd name="connsiteX0" fmla="*/ 2209538 w 4419600"/>
              <a:gd name="connsiteY0" fmla="*/ 0 h 5246128"/>
              <a:gd name="connsiteX1" fmla="*/ 2210062 w 4419600"/>
              <a:gd name="connsiteY1" fmla="*/ 0 h 5246128"/>
              <a:gd name="connsiteX2" fmla="*/ 4419600 w 4419600"/>
              <a:gd name="connsiteY2" fmla="*/ 2209541 h 5246128"/>
              <a:gd name="connsiteX3" fmla="*/ 4419600 w 4419600"/>
              <a:gd name="connsiteY3" fmla="*/ 2480538 h 5246128"/>
              <a:gd name="connsiteX4" fmla="*/ 4419600 w 4419600"/>
              <a:gd name="connsiteY4" fmla="*/ 4975131 h 5246128"/>
              <a:gd name="connsiteX5" fmla="*/ 4419600 w 4419600"/>
              <a:gd name="connsiteY5" fmla="*/ 5246128 h 5246128"/>
              <a:gd name="connsiteX6" fmla="*/ 0 w 4419600"/>
              <a:gd name="connsiteY6" fmla="*/ 5246128 h 5246128"/>
              <a:gd name="connsiteX7" fmla="*/ 0 w 4419600"/>
              <a:gd name="connsiteY7" fmla="*/ 4975131 h 5246128"/>
              <a:gd name="connsiteX8" fmla="*/ 0 w 4419600"/>
              <a:gd name="connsiteY8" fmla="*/ 2480538 h 5246128"/>
              <a:gd name="connsiteX9" fmla="*/ 0 w 4419600"/>
              <a:gd name="connsiteY9" fmla="*/ 2209541 h 5246128"/>
              <a:gd name="connsiteX10" fmla="*/ 2209538 w 4419600"/>
              <a:gd name="connsiteY10" fmla="*/ 0 h 5246128"/>
              <a:gd name="connsiteX0" fmla="*/ 2209538 w 4419600"/>
              <a:gd name="connsiteY0" fmla="*/ 0 h 5246128"/>
              <a:gd name="connsiteX1" fmla="*/ 2210062 w 4419600"/>
              <a:gd name="connsiteY1" fmla="*/ 0 h 5246128"/>
              <a:gd name="connsiteX2" fmla="*/ 4419600 w 4419600"/>
              <a:gd name="connsiteY2" fmla="*/ 2209541 h 5246128"/>
              <a:gd name="connsiteX3" fmla="*/ 4419600 w 4419600"/>
              <a:gd name="connsiteY3" fmla="*/ 4975131 h 5246128"/>
              <a:gd name="connsiteX4" fmla="*/ 4419600 w 4419600"/>
              <a:gd name="connsiteY4" fmla="*/ 5246128 h 5246128"/>
              <a:gd name="connsiteX5" fmla="*/ 0 w 4419600"/>
              <a:gd name="connsiteY5" fmla="*/ 5246128 h 5246128"/>
              <a:gd name="connsiteX6" fmla="*/ 0 w 4419600"/>
              <a:gd name="connsiteY6" fmla="*/ 4975131 h 5246128"/>
              <a:gd name="connsiteX7" fmla="*/ 0 w 4419600"/>
              <a:gd name="connsiteY7" fmla="*/ 2480538 h 5246128"/>
              <a:gd name="connsiteX8" fmla="*/ 0 w 4419600"/>
              <a:gd name="connsiteY8" fmla="*/ 2209541 h 5246128"/>
              <a:gd name="connsiteX9" fmla="*/ 2209538 w 4419600"/>
              <a:gd name="connsiteY9" fmla="*/ 0 h 5246128"/>
              <a:gd name="connsiteX0" fmla="*/ 2209538 w 4419600"/>
              <a:gd name="connsiteY0" fmla="*/ 0 h 5246128"/>
              <a:gd name="connsiteX1" fmla="*/ 2210062 w 4419600"/>
              <a:gd name="connsiteY1" fmla="*/ 0 h 5246128"/>
              <a:gd name="connsiteX2" fmla="*/ 4419600 w 4419600"/>
              <a:gd name="connsiteY2" fmla="*/ 2209541 h 5246128"/>
              <a:gd name="connsiteX3" fmla="*/ 4419600 w 4419600"/>
              <a:gd name="connsiteY3" fmla="*/ 5246128 h 5246128"/>
              <a:gd name="connsiteX4" fmla="*/ 0 w 4419600"/>
              <a:gd name="connsiteY4" fmla="*/ 5246128 h 5246128"/>
              <a:gd name="connsiteX5" fmla="*/ 0 w 4419600"/>
              <a:gd name="connsiteY5" fmla="*/ 4975131 h 5246128"/>
              <a:gd name="connsiteX6" fmla="*/ 0 w 4419600"/>
              <a:gd name="connsiteY6" fmla="*/ 2480538 h 5246128"/>
              <a:gd name="connsiteX7" fmla="*/ 0 w 4419600"/>
              <a:gd name="connsiteY7" fmla="*/ 2209541 h 5246128"/>
              <a:gd name="connsiteX8" fmla="*/ 2209538 w 4419600"/>
              <a:gd name="connsiteY8" fmla="*/ 0 h 5246128"/>
              <a:gd name="connsiteX0" fmla="*/ 2209538 w 4419600"/>
              <a:gd name="connsiteY0" fmla="*/ 0 h 5246128"/>
              <a:gd name="connsiteX1" fmla="*/ 2210062 w 4419600"/>
              <a:gd name="connsiteY1" fmla="*/ 0 h 5246128"/>
              <a:gd name="connsiteX2" fmla="*/ 4419600 w 4419600"/>
              <a:gd name="connsiteY2" fmla="*/ 2209541 h 5246128"/>
              <a:gd name="connsiteX3" fmla="*/ 4419600 w 4419600"/>
              <a:gd name="connsiteY3" fmla="*/ 5246128 h 5246128"/>
              <a:gd name="connsiteX4" fmla="*/ 0 w 4419600"/>
              <a:gd name="connsiteY4" fmla="*/ 5246128 h 5246128"/>
              <a:gd name="connsiteX5" fmla="*/ 0 w 4419600"/>
              <a:gd name="connsiteY5" fmla="*/ 2480538 h 5246128"/>
              <a:gd name="connsiteX6" fmla="*/ 0 w 4419600"/>
              <a:gd name="connsiteY6" fmla="*/ 2209541 h 5246128"/>
              <a:gd name="connsiteX7" fmla="*/ 2209538 w 4419600"/>
              <a:gd name="connsiteY7" fmla="*/ 0 h 524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19600" h="5246128">
                <a:moveTo>
                  <a:pt x="2209538" y="0"/>
                </a:moveTo>
                <a:lnTo>
                  <a:pt x="2210062" y="0"/>
                </a:lnTo>
                <a:cubicBezTo>
                  <a:pt x="3430375" y="0"/>
                  <a:pt x="4419600" y="989251"/>
                  <a:pt x="4419600" y="2209541"/>
                </a:cubicBezTo>
                <a:lnTo>
                  <a:pt x="4419600" y="5246128"/>
                </a:lnTo>
                <a:lnTo>
                  <a:pt x="0" y="5246128"/>
                </a:lnTo>
                <a:lnTo>
                  <a:pt x="0" y="2480538"/>
                </a:lnTo>
                <a:lnTo>
                  <a:pt x="0" y="2209541"/>
                </a:lnTo>
                <a:cubicBezTo>
                  <a:pt x="0" y="989251"/>
                  <a:pt x="989222" y="0"/>
                  <a:pt x="2209538" y="0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7BA4FC-4A7C-AA0D-882C-1DDDFEB1EC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2476" y="2526738"/>
            <a:ext cx="5520535" cy="1218638"/>
          </a:xfrm>
        </p:spPr>
        <p:txBody>
          <a:bodyPr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rgbClr val="FF0000"/>
                </a:solidFill>
              </a:rPr>
              <a:t>R3EC* </a:t>
            </a:r>
            <a:r>
              <a:rPr lang="en-US" sz="3600" b="1" dirty="0">
                <a:solidFill>
                  <a:schemeClr val="tx1"/>
                </a:solidFill>
              </a:rPr>
              <a:t>Data Management</a:t>
            </a:r>
            <a:br>
              <a:rPr lang="en-US" sz="3600" b="1" dirty="0">
                <a:solidFill>
                  <a:schemeClr val="tx1"/>
                </a:solidFill>
              </a:rPr>
            </a:br>
            <a:r>
              <a:rPr lang="en-US" sz="2800" b="1" dirty="0">
                <a:solidFill>
                  <a:schemeClr val="tx1"/>
                </a:solidFill>
              </a:rPr>
              <a:t>for</a:t>
            </a:r>
            <a:br>
              <a:rPr lang="en-US" sz="3600" b="1" dirty="0">
                <a:solidFill>
                  <a:schemeClr val="tx1"/>
                </a:solidFill>
              </a:rPr>
            </a:br>
            <a:r>
              <a:rPr lang="en-US" sz="3600" b="1" dirty="0">
                <a:solidFill>
                  <a:schemeClr val="tx1"/>
                </a:solidFill>
              </a:rPr>
              <a:t>Digital Communications</a:t>
            </a:r>
            <a:br>
              <a:rPr lang="en-US" sz="3600" b="1" dirty="0">
                <a:solidFill>
                  <a:schemeClr val="tx1"/>
                </a:solidFill>
              </a:rPr>
            </a:br>
            <a:r>
              <a:rPr lang="en-US" sz="2800" b="1" dirty="0">
                <a:solidFill>
                  <a:schemeClr val="tx1"/>
                </a:solidFill>
              </a:rPr>
              <a:t>(BBS)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68E02A-EFA9-4B6C-086E-494164966E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6685" y="4400621"/>
            <a:ext cx="4141808" cy="1825932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10000"/>
              </a:lnSpc>
            </a:pPr>
            <a:r>
              <a:rPr lang="en-US" sz="2000" b="1" dirty="0">
                <a:solidFill>
                  <a:schemeClr val="tx1"/>
                </a:solidFill>
              </a:rPr>
              <a:t>Options and Approach for EmComm Data Sharing </a:t>
            </a:r>
          </a:p>
          <a:p>
            <a:pPr algn="ctr">
              <a:lnSpc>
                <a:spcPct val="110000"/>
              </a:lnSpc>
            </a:pPr>
            <a:r>
              <a:rPr lang="en-US" sz="1700" b="1" dirty="0">
                <a:solidFill>
                  <a:srgbClr val="00B0F0"/>
                </a:solidFill>
              </a:rPr>
              <a:t>Local</a:t>
            </a:r>
          </a:p>
          <a:p>
            <a:pPr algn="ctr">
              <a:lnSpc>
                <a:spcPct val="110000"/>
              </a:lnSpc>
            </a:pPr>
            <a:r>
              <a:rPr lang="en-US" sz="1700" b="1" dirty="0">
                <a:solidFill>
                  <a:srgbClr val="00B0F0"/>
                </a:solidFill>
              </a:rPr>
              <a:t>Regional &amp; U.S.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091899A-6176-48DA-BF9E-4D278C5FBE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415286" y="4316294"/>
            <a:ext cx="1458419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Video 15" descr="Time Laps Of Building Lights">
            <a:extLst>
              <a:ext uri="{FF2B5EF4-FFF2-40B4-BE49-F238E27FC236}">
                <a16:creationId xmlns:a16="http://schemas.microsoft.com/office/drawing/2014/main" id="{23A66EA8-7FC1-4830-D673-F6587DB1933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-1" b="283"/>
          <a:stretch>
            <a:fillRect/>
          </a:stretch>
        </p:blipFill>
        <p:spPr>
          <a:xfrm>
            <a:off x="6288990" y="2059864"/>
            <a:ext cx="4988610" cy="2798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C6B81A-5253-C2C4-4B9D-7C8CB6CA2193}"/>
              </a:ext>
            </a:extLst>
          </p:cNvPr>
          <p:cNvSpPr/>
          <p:nvPr/>
        </p:nvSpPr>
        <p:spPr>
          <a:xfrm>
            <a:off x="650190" y="6303352"/>
            <a:ext cx="5762409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FF0000"/>
                </a:solidFill>
              </a:rPr>
              <a:t>*R3EC – Rappahannock-Rapidan Regional Emergency Communications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1FDA2F-5927-F39B-FD28-1BB831316BCD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690F74-5205-5504-2946-DAB23BC09C66}"/>
              </a:ext>
            </a:extLst>
          </p:cNvPr>
          <p:cNvSpPr txBox="1"/>
          <p:nvPr/>
        </p:nvSpPr>
        <p:spPr>
          <a:xfrm>
            <a:off x="8015296" y="6372999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174366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1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D5474-4294-0C5C-FE26-9FE85E026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64" y="312034"/>
            <a:ext cx="10138451" cy="892065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tx1"/>
                </a:solidFill>
              </a:rPr>
              <a:t>R3EC Digital Comms Mission Needs Statements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D84BB2-7AB7-4482-AAE3-317EF4AA89B5}"/>
              </a:ext>
            </a:extLst>
          </p:cNvPr>
          <p:cNvSpPr/>
          <p:nvPr/>
        </p:nvSpPr>
        <p:spPr>
          <a:xfrm>
            <a:off x="1070323" y="1126777"/>
            <a:ext cx="9371535" cy="49731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R3EC maintains an established voice/repeater network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Established and Reliable FM repeater with backup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Established and effective Net Management and participation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Data management controlled through internet web portal(s)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R3EC recently established a digital communications capability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Weekly check-ins augmented with data sharing, training and technical advice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Based on proven </a:t>
            </a:r>
            <a:r>
              <a:rPr lang="en-US" b="1" dirty="0">
                <a:solidFill>
                  <a:srgbClr val="FF0000"/>
                </a:solidFill>
              </a:rPr>
              <a:t>digital methods* </a:t>
            </a:r>
            <a:r>
              <a:rPr lang="en-US" b="1" dirty="0"/>
              <a:t>from national and regional groups (SEEN, </a:t>
            </a:r>
            <a:r>
              <a:rPr lang="en-US" b="1" dirty="0" err="1"/>
              <a:t>AmRRON</a:t>
            </a:r>
            <a:r>
              <a:rPr lang="en-US" b="1" dirty="0"/>
              <a:t> and EDM)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R3EC has a need for data collection, distribution and management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Data (files) accessed from regional or national sources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Data (files) provided to regional or national users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Resources and users are generally restricted among groups/policies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Data management across any/all digital communications methods within R3EC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Capability via HF and VHF communications – national, regional and local</a:t>
            </a:r>
            <a:endParaRPr lang="en-US" sz="24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33D5B0-A7A6-2D25-96DE-41D8F19F13B5}"/>
              </a:ext>
            </a:extLst>
          </p:cNvPr>
          <p:cNvSpPr/>
          <p:nvPr/>
        </p:nvSpPr>
        <p:spPr>
          <a:xfrm>
            <a:off x="650190" y="6338748"/>
            <a:ext cx="6729903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*NBEMS – </a:t>
            </a:r>
            <a:r>
              <a:rPr lang="en-US" sz="1200" b="1" dirty="0" err="1">
                <a:solidFill>
                  <a:srgbClr val="FF0000"/>
                </a:solidFill>
              </a:rPr>
              <a:t>Fldigi</a:t>
            </a:r>
            <a:r>
              <a:rPr lang="en-US" sz="1200" b="1" dirty="0">
                <a:solidFill>
                  <a:srgbClr val="FF0000"/>
                </a:solidFill>
              </a:rPr>
              <a:t>/</a:t>
            </a:r>
            <a:r>
              <a:rPr lang="en-US" sz="1200" b="1" dirty="0" err="1">
                <a:solidFill>
                  <a:srgbClr val="FF0000"/>
                </a:solidFill>
              </a:rPr>
              <a:t>Flamp</a:t>
            </a:r>
            <a:r>
              <a:rPr lang="en-US" sz="1200" b="1" dirty="0">
                <a:solidFill>
                  <a:srgbClr val="FF0000"/>
                </a:solidFill>
              </a:rPr>
              <a:t>/</a:t>
            </a:r>
            <a:r>
              <a:rPr lang="en-US" sz="1200" b="1" dirty="0" err="1">
                <a:solidFill>
                  <a:srgbClr val="FF0000"/>
                </a:solidFill>
              </a:rPr>
              <a:t>Flmsg</a:t>
            </a:r>
            <a:r>
              <a:rPr lang="en-US" sz="1200" b="1" dirty="0">
                <a:solidFill>
                  <a:srgbClr val="FF0000"/>
                </a:solidFill>
              </a:rPr>
              <a:t> for Net; VarAC and JS8Call for pre-net information sharing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51991E-81B4-DD2A-71B7-E85EE3922E70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03C431-4F80-50A9-F207-C28107394642}"/>
              </a:ext>
            </a:extLst>
          </p:cNvPr>
          <p:cNvSpPr txBox="1"/>
          <p:nvPr/>
        </p:nvSpPr>
        <p:spPr>
          <a:xfrm>
            <a:off x="8611608" y="1829304"/>
            <a:ext cx="2209259" cy="461665"/>
          </a:xfrm>
          <a:prstGeom prst="rect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r3emcomm.org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699146-1370-7A57-4FBC-696AD2A32175}"/>
              </a:ext>
            </a:extLst>
          </p:cNvPr>
          <p:cNvSpPr txBox="1"/>
          <p:nvPr/>
        </p:nvSpPr>
        <p:spPr>
          <a:xfrm>
            <a:off x="8766340" y="4720415"/>
            <a:ext cx="2775119" cy="461665"/>
          </a:xfrm>
          <a:prstGeom prst="rect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Grid-Down Comms</a:t>
            </a:r>
          </a:p>
        </p:txBody>
      </p:sp>
    </p:spTree>
    <p:extLst>
      <p:ext uri="{BB962C8B-B14F-4D97-AF65-F5344CB8AC3E}">
        <p14:creationId xmlns:p14="http://schemas.microsoft.com/office/powerpoint/2010/main" val="75399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2BB0C-8B05-5ADB-9553-215D4D51E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71C3F-ABC1-56CD-5E98-7BC84594B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Potential Approaches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C672D90-CFAF-7D12-2AFA-ACC89A729728}"/>
              </a:ext>
            </a:extLst>
          </p:cNvPr>
          <p:cNvSpPr/>
          <p:nvPr/>
        </p:nvSpPr>
        <p:spPr>
          <a:xfrm>
            <a:off x="351137" y="926200"/>
            <a:ext cx="11489725" cy="56751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Information sharing and </a:t>
            </a:r>
            <a:r>
              <a:rPr lang="en-US" sz="2400" b="1" dirty="0">
                <a:solidFill>
                  <a:srgbClr val="FFFF00"/>
                </a:solidFill>
              </a:rPr>
              <a:t>situational awareness </a:t>
            </a:r>
            <a:r>
              <a:rPr lang="en-US" sz="2400" b="1" dirty="0"/>
              <a:t>tools existing/expanding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 err="1"/>
              <a:t>CommStat</a:t>
            </a:r>
            <a:r>
              <a:rPr lang="en-US" b="1" dirty="0"/>
              <a:t> – provides visual internet and JS8Call accessible map/messages/conditional stop-lights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VarAC Broadcast – textual message sharing among unlimited users; directed messaging; high data rates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JS8 Call – textual message sharing at low data rates</a:t>
            </a:r>
          </a:p>
          <a:p>
            <a:pPr lvl="1">
              <a:buSzPct val="70000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Cross-</a:t>
            </a:r>
            <a:r>
              <a:rPr lang="en-US" sz="2400" b="1" dirty="0" err="1"/>
              <a:t>Emcomm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FF00"/>
                </a:solidFill>
              </a:rPr>
              <a:t>collaboration</a:t>
            </a:r>
            <a:r>
              <a:rPr lang="en-US" sz="2400" b="1" dirty="0"/>
              <a:t> focus on HF NBEMS (</a:t>
            </a:r>
            <a:r>
              <a:rPr lang="en-US" sz="2400" b="1" dirty="0" err="1"/>
              <a:t>AmRRON</a:t>
            </a:r>
            <a:r>
              <a:rPr lang="en-US" sz="2400" b="1" dirty="0"/>
              <a:t>, SEEN</a:t>
            </a:r>
            <a:r>
              <a:rPr lang="en-US" sz="2400" b="1" dirty="0">
                <a:solidFill>
                  <a:srgbClr val="FF0000"/>
                </a:solidFill>
              </a:rPr>
              <a:t>*</a:t>
            </a:r>
            <a:r>
              <a:rPr lang="en-US" sz="2400" b="1" dirty="0"/>
              <a:t> </a:t>
            </a:r>
            <a:r>
              <a:rPr lang="en-US" sz="2400" b="1" dirty="0" err="1"/>
              <a:t>etal</a:t>
            </a:r>
            <a:r>
              <a:rPr lang="en-US" sz="2400" b="1" dirty="0"/>
              <a:t>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Regular nets with file sharing, standard protocols, and persistent presence frequency allocations</a:t>
            </a:r>
            <a:endParaRPr lang="en-US" sz="2400" b="1" dirty="0"/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 err="1"/>
              <a:t>Emcomm</a:t>
            </a:r>
            <a:r>
              <a:rPr lang="en-US" b="1" dirty="0"/>
              <a:t> training on proven methodologies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Encourage check-in behaviors with ‘rolling’ regional approach</a:t>
            </a:r>
          </a:p>
          <a:p>
            <a:pPr lvl="1">
              <a:buSzPct val="70000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R3EC BBS system approach needed to </a:t>
            </a:r>
            <a:r>
              <a:rPr lang="en-US" sz="2400" b="1" dirty="0">
                <a:solidFill>
                  <a:srgbClr val="FFFF00"/>
                </a:solidFill>
              </a:rPr>
              <a:t>consolidate</a:t>
            </a:r>
            <a:r>
              <a:rPr lang="en-US" sz="2400" b="1" dirty="0"/>
              <a:t> </a:t>
            </a:r>
            <a:r>
              <a:rPr lang="en-US" sz="2400" b="1" dirty="0" err="1"/>
              <a:t>Emcomm</a:t>
            </a:r>
            <a:r>
              <a:rPr lang="en-US" sz="2400" b="1" dirty="0"/>
              <a:t> information for sharing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Local, regional and national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Ingest and share</a:t>
            </a:r>
          </a:p>
          <a:p>
            <a:pPr lvl="1">
              <a:buSzPct val="70000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FFF00"/>
                </a:solidFill>
              </a:rPr>
              <a:t>BBS systems </a:t>
            </a:r>
            <a:r>
              <a:rPr lang="en-US" sz="2400" b="1" dirty="0"/>
              <a:t>are prevalent among the national </a:t>
            </a:r>
            <a:r>
              <a:rPr lang="en-US" sz="2400" b="1" dirty="0" err="1"/>
              <a:t>Emcomm</a:t>
            </a:r>
            <a:r>
              <a:rPr lang="en-US" sz="2400" b="1" dirty="0"/>
              <a:t> methods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HF Packet – archaic and minimal; VHF Packet/BBS still viable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HF Vara – prevalent method for user to BBS access; VHF Vara practical in local/regional use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HF VarAC BBS – new and growing capability with situational awareness features; VHF practical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567D66-A734-012E-F789-20B7D836B3D1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FB1A8A-AFFA-C595-2342-F5E21A25626A}"/>
              </a:ext>
            </a:extLst>
          </p:cNvPr>
          <p:cNvSpPr/>
          <p:nvPr/>
        </p:nvSpPr>
        <p:spPr>
          <a:xfrm>
            <a:off x="650191" y="6338748"/>
            <a:ext cx="3408566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*SEEN – </a:t>
            </a:r>
            <a:r>
              <a:rPr lang="en-US" sz="1200" b="1" dirty="0" err="1">
                <a:solidFill>
                  <a:srgbClr val="FF0000"/>
                </a:solidFill>
              </a:rPr>
              <a:t>SouthEast</a:t>
            </a:r>
            <a:r>
              <a:rPr lang="en-US" sz="1200" b="1" dirty="0">
                <a:solidFill>
                  <a:srgbClr val="FF0000"/>
                </a:solidFill>
              </a:rPr>
              <a:t> Emergency Network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605CC7-86B7-0E0B-3DAA-4B501DFD12B0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79801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99B54-94C0-0D36-A957-EFE9F21BA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43E7-E8BA-C645-1ACB-D6BFD96D5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BBS Evolution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31F3A6C-C1BA-B888-06EA-5A34D37C7127}"/>
              </a:ext>
            </a:extLst>
          </p:cNvPr>
          <p:cNvSpPr/>
          <p:nvPr/>
        </p:nvSpPr>
        <p:spPr>
          <a:xfrm>
            <a:off x="631483" y="912715"/>
            <a:ext cx="10182859" cy="56751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Potential BBS approaches under study – current R3EC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KQ4LWP – established </a:t>
            </a:r>
            <a:r>
              <a:rPr lang="en-US" b="1" dirty="0">
                <a:solidFill>
                  <a:srgbClr val="FF0000"/>
                </a:solidFill>
              </a:rPr>
              <a:t>VarAC BBS* </a:t>
            </a:r>
            <a:r>
              <a:rPr lang="en-US" b="1" dirty="0"/>
              <a:t>(whitelisted, experimental)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KN4GDX – established testbed 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Developing BPQ services across platforms/modes/bands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Established HF/VHF VarAC BBS capability (not in use)</a:t>
            </a:r>
          </a:p>
          <a:p>
            <a:pPr lvl="1">
              <a:buSzPct val="70000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Potential BBS approaches under study – target solution(s) HF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Target ingest – national or regional BBSs (</a:t>
            </a:r>
            <a:r>
              <a:rPr lang="en-US" b="1" dirty="0">
                <a:solidFill>
                  <a:srgbClr val="FFFF00"/>
                </a:solidFill>
              </a:rPr>
              <a:t>SEEN</a:t>
            </a:r>
            <a:r>
              <a:rPr lang="en-US" b="1" dirty="0"/>
              <a:t> model)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Target R3EC BBS sharing – national or regional users; limited local users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Potential BBS approaches under study – target solution(s) VHF/UHF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Target ingest – local  or regional BBSs (SEEN model)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Target R3EC BBS sharing – local or regional users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Current BBS approach in testing </a:t>
            </a:r>
            <a:r>
              <a:rPr lang="en-US" sz="2400" b="1" dirty="0">
                <a:solidFill>
                  <a:srgbClr val="FFC000"/>
                </a:solidFill>
              </a:rPr>
              <a:t>**</a:t>
            </a:r>
            <a:r>
              <a:rPr lang="en-US" sz="2400" b="1" dirty="0"/>
              <a:t>– HF /VHF Vara; VHF /HF Packet</a:t>
            </a:r>
            <a:endParaRPr lang="en-US" b="1" dirty="0"/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2E85A2-F593-DE9F-C8A8-2E0AA58531C4}"/>
              </a:ext>
            </a:extLst>
          </p:cNvPr>
          <p:cNvSpPr/>
          <p:nvPr/>
        </p:nvSpPr>
        <p:spPr>
          <a:xfrm>
            <a:off x="1035496" y="6026082"/>
            <a:ext cx="4663281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*VarAC BBS – limited to file sharing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3CE12B-8AD9-61EA-826B-CF80DCE8F69E}"/>
              </a:ext>
            </a:extLst>
          </p:cNvPr>
          <p:cNvSpPr/>
          <p:nvPr/>
        </p:nvSpPr>
        <p:spPr>
          <a:xfrm>
            <a:off x="5423633" y="6026082"/>
            <a:ext cx="4663281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C000"/>
                </a:solidFill>
              </a:rPr>
              <a:t>**R3EC BBS – file sharing and/or chat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759C0B-5354-16AD-0800-B474BCC4DEBE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7172AA32-18C2-5DAD-6C6B-B04C3DE6151D}"/>
              </a:ext>
            </a:extLst>
          </p:cNvPr>
          <p:cNvSpPr/>
          <p:nvPr/>
        </p:nvSpPr>
        <p:spPr>
          <a:xfrm>
            <a:off x="8254181" y="1085589"/>
            <a:ext cx="3665466" cy="1782868"/>
          </a:xfrm>
          <a:prstGeom prst="pen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Now -Fully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</a:rPr>
              <a:t>Operational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E7A0A2-105E-5FEB-CBE3-279FB961FB0A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14126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A5D34-53BE-2D56-0718-448CB0C37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3F965-37FA-D446-5564-398A16A0C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Weekly Operations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1C7188E-5AD0-B312-E93E-B83C18546E57}"/>
              </a:ext>
            </a:extLst>
          </p:cNvPr>
          <p:cNvSpPr/>
          <p:nvPr/>
        </p:nvSpPr>
        <p:spPr>
          <a:xfrm>
            <a:off x="351138" y="912715"/>
            <a:ext cx="7984650" cy="46208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Weekly Check-ins – Digital Multimode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Exercise Planning – Future Goal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FFF00"/>
                </a:solidFill>
              </a:rPr>
              <a:t>Technical Assistance and Training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Architecture Testing</a:t>
            </a:r>
            <a:endParaRPr lang="en-US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Members’ BBS on HF and VHF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R3EC Example message traffic and file forms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F0000"/>
                </a:solidFill>
              </a:rPr>
              <a:t>Signal Updates – R3EC Membership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Q&amp;A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Special Sessions as needed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BD45E20-A6FD-C2B7-1BE0-5CC29220513E}"/>
              </a:ext>
            </a:extLst>
          </p:cNvPr>
          <p:cNvSpPr/>
          <p:nvPr/>
        </p:nvSpPr>
        <p:spPr>
          <a:xfrm>
            <a:off x="7120521" y="912715"/>
            <a:ext cx="4607396" cy="4620880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R3EC Credo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tx1"/>
                </a:solidFill>
              </a:rPr>
              <a:t>Daily/Weekly On-Air Digital Information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tx1"/>
                </a:solidFill>
              </a:rPr>
              <a:t>Comprehensive Local and Regional Nets on Multiple Digital and Voice Modes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tx1"/>
                </a:solidFill>
              </a:rPr>
              <a:t>Information Sharing via Persistent Presence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tx1"/>
                </a:solidFill>
              </a:rPr>
              <a:t>HF and VHF (wide) regional BBS hosted for R3EC and SEEN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tx1"/>
                </a:solidFill>
              </a:rPr>
              <a:t>Regional and National Grid-Down </a:t>
            </a:r>
            <a:r>
              <a:rPr lang="en-US" b="1" dirty="0" err="1">
                <a:solidFill>
                  <a:schemeClr val="tx1"/>
                </a:solidFill>
              </a:rPr>
              <a:t>Emcomm</a:t>
            </a:r>
            <a:r>
              <a:rPr lang="en-US" b="1" dirty="0">
                <a:solidFill>
                  <a:schemeClr val="tx1"/>
                </a:solidFill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rgbClr val="FFFF00"/>
                </a:solidFill>
              </a:rPr>
              <a:t>Incentivize Technician Ops: VHF/UHF Digital Comms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570CD0-DE60-8960-9E6E-C6775C2190B5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DDAD3F-5130-5234-EA5D-1FD96844A65F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410687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E3715-8E49-A248-8453-AE5466C72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16C21-E788-269E-8A33-90EB026A0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Potential Exercises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DC8921-59CC-8F14-7723-853E74E6E66B}"/>
              </a:ext>
            </a:extLst>
          </p:cNvPr>
          <p:cNvSpPr/>
          <p:nvPr/>
        </p:nvSpPr>
        <p:spPr>
          <a:xfrm>
            <a:off x="351137" y="926200"/>
            <a:ext cx="11489725" cy="56751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Notional One Day Exercise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Hour 1-2: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Voice Net </a:t>
            </a:r>
            <a:r>
              <a:rPr lang="en-US" b="1" dirty="0" err="1"/>
              <a:t>checkins</a:t>
            </a:r>
            <a:endParaRPr lang="en-US" b="1" dirty="0"/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Identify participants, locations, capabilities and resources (time, power ..)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Instructions for later segments (also provided prior exercise – detailed technical/operational)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Hour 3-8: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Access Files on R3EC DB (HF and/or VHF)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Utilize NBEMS for messages (HF)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National Participants by invitation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Regional Participants by R3EC exercise plan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Local Participants by plan R3EC exercise plan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Hour 9</a:t>
            </a:r>
          </a:p>
          <a:p>
            <a:pPr marL="1200150" lvl="2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Voice Net Hot Wash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400" b="1" dirty="0"/>
              <a:t>Resources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FM Repeater (throughout the exercise)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R3EC Database(s)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b="1" dirty="0"/>
              <a:t>NBEMS, VarAC, JS8Call, </a:t>
            </a:r>
            <a:r>
              <a:rPr lang="en-US" b="1" dirty="0" err="1"/>
              <a:t>CommStat</a:t>
            </a:r>
            <a:r>
              <a:rPr lang="en-US" b="1" dirty="0"/>
              <a:t> (R3EC - focused region), Vara HF, Vara VHF, </a:t>
            </a:r>
            <a:r>
              <a:rPr lang="en-US" b="1" dirty="0">
                <a:solidFill>
                  <a:srgbClr val="FFFF00"/>
                </a:solidFill>
              </a:rPr>
              <a:t>Packet?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endParaRPr lang="en-US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5319BF-AF12-92DE-B5FE-1E5BA0879FBE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EE828-2F33-9E03-354B-B7446FAF0228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108535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7202A-EF04-AF3F-D7AD-DD8FAEF94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B0B16-4A57-2ADA-2EB0-056245667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BBS Architecture - Database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7F0C3E9-3910-E4E8-102F-810B1CB1581A}"/>
              </a:ext>
            </a:extLst>
          </p:cNvPr>
          <p:cNvCxnSpPr>
            <a:cxnSpLocks/>
          </p:cNvCxnSpPr>
          <p:nvPr/>
        </p:nvCxnSpPr>
        <p:spPr>
          <a:xfrm>
            <a:off x="7656245" y="3734292"/>
            <a:ext cx="295079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2D6EE382-5D5B-C673-AAF5-3C5EA6D34EBF}"/>
              </a:ext>
            </a:extLst>
          </p:cNvPr>
          <p:cNvSpPr txBox="1"/>
          <p:nvPr/>
        </p:nvSpPr>
        <p:spPr>
          <a:xfrm>
            <a:off x="1234571" y="1928466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National DBs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49D956-DCAE-E431-0E29-7F966958D163}"/>
              </a:ext>
            </a:extLst>
          </p:cNvPr>
          <p:cNvSpPr txBox="1"/>
          <p:nvPr/>
        </p:nvSpPr>
        <p:spPr>
          <a:xfrm>
            <a:off x="8851597" y="3336309"/>
            <a:ext cx="1327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Local Users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A132FF7-6C58-76A8-E055-CCAF855764A6}"/>
              </a:ext>
            </a:extLst>
          </p:cNvPr>
          <p:cNvCxnSpPr>
            <a:cxnSpLocks/>
          </p:cNvCxnSpPr>
          <p:nvPr/>
        </p:nvCxnSpPr>
        <p:spPr>
          <a:xfrm flipV="1">
            <a:off x="3787385" y="1381924"/>
            <a:ext cx="0" cy="3492418"/>
          </a:xfrm>
          <a:prstGeom prst="line">
            <a:avLst/>
          </a:prstGeom>
          <a:ln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59F7F83A-8C3E-D697-9839-7650643FD542}"/>
              </a:ext>
            </a:extLst>
          </p:cNvPr>
          <p:cNvSpPr txBox="1"/>
          <p:nvPr/>
        </p:nvSpPr>
        <p:spPr>
          <a:xfrm>
            <a:off x="8428214" y="4034488"/>
            <a:ext cx="2186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Regional DBs/Users</a:t>
            </a:r>
          </a:p>
        </p:txBody>
      </p:sp>
      <p:sp>
        <p:nvSpPr>
          <p:cNvPr id="19" name="Cylinder 18">
            <a:extLst>
              <a:ext uri="{FF2B5EF4-FFF2-40B4-BE49-F238E27FC236}">
                <a16:creationId xmlns:a16="http://schemas.microsoft.com/office/drawing/2014/main" id="{7ED11949-2E29-86F9-4B24-B528E01296D4}"/>
              </a:ext>
            </a:extLst>
          </p:cNvPr>
          <p:cNvSpPr/>
          <p:nvPr/>
        </p:nvSpPr>
        <p:spPr>
          <a:xfrm>
            <a:off x="1633894" y="2730418"/>
            <a:ext cx="700512" cy="606159"/>
          </a:xfrm>
          <a:prstGeom prst="can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0" name="Cylinder 19">
            <a:extLst>
              <a:ext uri="{FF2B5EF4-FFF2-40B4-BE49-F238E27FC236}">
                <a16:creationId xmlns:a16="http://schemas.microsoft.com/office/drawing/2014/main" id="{1C64F08A-5F29-CFAE-9911-AEF1463D7023}"/>
              </a:ext>
            </a:extLst>
          </p:cNvPr>
          <p:cNvSpPr/>
          <p:nvPr/>
        </p:nvSpPr>
        <p:spPr>
          <a:xfrm>
            <a:off x="1823165" y="3105274"/>
            <a:ext cx="700512" cy="606159"/>
          </a:xfrm>
          <a:prstGeom prst="can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1" name="Cylinder 20">
            <a:extLst>
              <a:ext uri="{FF2B5EF4-FFF2-40B4-BE49-F238E27FC236}">
                <a16:creationId xmlns:a16="http://schemas.microsoft.com/office/drawing/2014/main" id="{831C3C96-12BB-BAE9-9628-30E7D2D42AB5}"/>
              </a:ext>
            </a:extLst>
          </p:cNvPr>
          <p:cNvSpPr/>
          <p:nvPr/>
        </p:nvSpPr>
        <p:spPr>
          <a:xfrm>
            <a:off x="2036393" y="3443259"/>
            <a:ext cx="700512" cy="606159"/>
          </a:xfrm>
          <a:prstGeom prst="can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2" name="Cylinder 21">
            <a:extLst>
              <a:ext uri="{FF2B5EF4-FFF2-40B4-BE49-F238E27FC236}">
                <a16:creationId xmlns:a16="http://schemas.microsoft.com/office/drawing/2014/main" id="{70AC831A-73F0-8E7D-BF48-4C40D2257F62}"/>
              </a:ext>
            </a:extLst>
          </p:cNvPr>
          <p:cNvSpPr/>
          <p:nvPr/>
        </p:nvSpPr>
        <p:spPr>
          <a:xfrm>
            <a:off x="2249621" y="3746338"/>
            <a:ext cx="700512" cy="606159"/>
          </a:xfrm>
          <a:prstGeom prst="can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F59B51F-327B-FEB0-BD8B-53566F791590}"/>
              </a:ext>
            </a:extLst>
          </p:cNvPr>
          <p:cNvGrpSpPr/>
          <p:nvPr/>
        </p:nvGrpSpPr>
        <p:grpSpPr>
          <a:xfrm>
            <a:off x="4247501" y="2074118"/>
            <a:ext cx="3004737" cy="1975299"/>
            <a:chOff x="4261300" y="2802194"/>
            <a:chExt cx="3004737" cy="1975299"/>
          </a:xfrm>
        </p:grpSpPr>
        <p:sp>
          <p:nvSpPr>
            <p:cNvPr id="10" name="Cylinder 9">
              <a:extLst>
                <a:ext uri="{FF2B5EF4-FFF2-40B4-BE49-F238E27FC236}">
                  <a16:creationId xmlns:a16="http://schemas.microsoft.com/office/drawing/2014/main" id="{692BA10E-11DD-66AA-E051-29380F85C2A8}"/>
                </a:ext>
              </a:extLst>
            </p:cNvPr>
            <p:cNvSpPr/>
            <p:nvPr/>
          </p:nvSpPr>
          <p:spPr>
            <a:xfrm>
              <a:off x="4718500" y="2802194"/>
              <a:ext cx="2088369" cy="1704913"/>
            </a:xfrm>
            <a:prstGeom prst="ca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R3EC</a:t>
              </a:r>
            </a:p>
            <a:p>
              <a:pPr algn="ctr"/>
              <a:r>
                <a:rPr lang="en-US" dirty="0"/>
                <a:t>Data</a:t>
              </a:r>
            </a:p>
            <a:p>
              <a:pPr algn="ctr"/>
              <a:r>
                <a:rPr lang="en-US" dirty="0"/>
                <a:t>Comms</a:t>
              </a:r>
            </a:p>
            <a:p>
              <a:pPr algn="ctr"/>
              <a:r>
                <a:rPr lang="en-US" dirty="0"/>
                <a:t>Sync</a:t>
              </a:r>
            </a:p>
          </p:txBody>
        </p:sp>
        <p:sp>
          <p:nvSpPr>
            <p:cNvPr id="11" name="Cylinder 10">
              <a:extLst>
                <a:ext uri="{FF2B5EF4-FFF2-40B4-BE49-F238E27FC236}">
                  <a16:creationId xmlns:a16="http://schemas.microsoft.com/office/drawing/2014/main" id="{03FAA074-068F-F3C7-61BF-6F7CC6414738}"/>
                </a:ext>
              </a:extLst>
            </p:cNvPr>
            <p:cNvSpPr/>
            <p:nvPr/>
          </p:nvSpPr>
          <p:spPr>
            <a:xfrm>
              <a:off x="6250365" y="3787386"/>
              <a:ext cx="1015672" cy="990107"/>
            </a:xfrm>
            <a:prstGeom prst="can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/>
                <a:t>LinBPQ</a:t>
              </a:r>
              <a:endParaRPr lang="en-US" b="1" dirty="0"/>
            </a:p>
            <a:p>
              <a:pPr algn="ctr"/>
              <a:r>
                <a:rPr lang="en-US" sz="1400" dirty="0" err="1"/>
                <a:t>Rpi</a:t>
              </a:r>
              <a:endParaRPr lang="en-US" sz="1400" dirty="0"/>
            </a:p>
          </p:txBody>
        </p:sp>
        <p:sp>
          <p:nvSpPr>
            <p:cNvPr id="12" name="Cylinder 11">
              <a:extLst>
                <a:ext uri="{FF2B5EF4-FFF2-40B4-BE49-F238E27FC236}">
                  <a16:creationId xmlns:a16="http://schemas.microsoft.com/office/drawing/2014/main" id="{3240AB23-10C6-312C-0A10-102E7441812C}"/>
                </a:ext>
              </a:extLst>
            </p:cNvPr>
            <p:cNvSpPr/>
            <p:nvPr/>
          </p:nvSpPr>
          <p:spPr>
            <a:xfrm>
              <a:off x="4261300" y="3787386"/>
              <a:ext cx="1015672" cy="990107"/>
            </a:xfrm>
            <a:prstGeom prst="can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BPQ</a:t>
              </a:r>
            </a:p>
            <a:p>
              <a:pPr algn="ctr"/>
              <a:r>
                <a:rPr lang="en-US" sz="1200" dirty="0"/>
                <a:t>Win11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BA08ECA-36CB-3EE9-34B5-EF8380D4207D}"/>
                </a:ext>
              </a:extLst>
            </p:cNvPr>
            <p:cNvSpPr txBox="1"/>
            <p:nvPr/>
          </p:nvSpPr>
          <p:spPr>
            <a:xfrm>
              <a:off x="5070026" y="2802194"/>
              <a:ext cx="13853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Shared Files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ED57C51-C52D-227B-A93E-395CE102A543}"/>
                </a:ext>
              </a:extLst>
            </p:cNvPr>
            <p:cNvSpPr txBox="1"/>
            <p:nvPr/>
          </p:nvSpPr>
          <p:spPr>
            <a:xfrm>
              <a:off x="4370223" y="3778863"/>
              <a:ext cx="7889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HF/VHF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83BA2CD-8059-FAD3-1CD5-3AF6ECE2B27A}"/>
                </a:ext>
              </a:extLst>
            </p:cNvPr>
            <p:cNvSpPr txBox="1"/>
            <p:nvPr/>
          </p:nvSpPr>
          <p:spPr>
            <a:xfrm>
              <a:off x="6513753" y="3801603"/>
              <a:ext cx="50206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VHF</a:t>
              </a:r>
            </a:p>
          </p:txBody>
        </p:sp>
      </p:grpSp>
      <p:pic>
        <p:nvPicPr>
          <p:cNvPr id="30" name="Graphic 29" descr="Customer review outline">
            <a:extLst>
              <a:ext uri="{FF2B5EF4-FFF2-40B4-BE49-F238E27FC236}">
                <a16:creationId xmlns:a16="http://schemas.microsoft.com/office/drawing/2014/main" id="{102F38AB-D765-A35C-7803-24CC5473F1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439087" y="2073726"/>
            <a:ext cx="914400" cy="914400"/>
          </a:xfrm>
          <a:prstGeom prst="rect">
            <a:avLst/>
          </a:prstGeom>
        </p:spPr>
      </p:pic>
      <p:pic>
        <p:nvPicPr>
          <p:cNvPr id="31" name="Graphic 30" descr="Customer review outline">
            <a:extLst>
              <a:ext uri="{FF2B5EF4-FFF2-40B4-BE49-F238E27FC236}">
                <a16:creationId xmlns:a16="http://schemas.microsoft.com/office/drawing/2014/main" id="{A879DB84-EDA1-3BFC-5582-5CEC2EA593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927691" y="2044127"/>
            <a:ext cx="914400" cy="914400"/>
          </a:xfrm>
          <a:prstGeom prst="rect">
            <a:avLst/>
          </a:prstGeom>
        </p:spPr>
      </p:pic>
      <p:pic>
        <p:nvPicPr>
          <p:cNvPr id="32" name="Graphic 31" descr="Customer review outline">
            <a:extLst>
              <a:ext uri="{FF2B5EF4-FFF2-40B4-BE49-F238E27FC236}">
                <a16:creationId xmlns:a16="http://schemas.microsoft.com/office/drawing/2014/main" id="{25D99C19-8480-F9A1-2DF8-FD93EA2F93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83389" y="2401256"/>
            <a:ext cx="914400" cy="914400"/>
          </a:xfrm>
          <a:prstGeom prst="rect">
            <a:avLst/>
          </a:prstGeom>
        </p:spPr>
      </p:pic>
      <p:sp>
        <p:nvSpPr>
          <p:cNvPr id="25" name="Cylinder 24">
            <a:extLst>
              <a:ext uri="{FF2B5EF4-FFF2-40B4-BE49-F238E27FC236}">
                <a16:creationId xmlns:a16="http://schemas.microsoft.com/office/drawing/2014/main" id="{8DA7AF25-D097-0AE8-9D88-BF153F702AE1}"/>
              </a:ext>
            </a:extLst>
          </p:cNvPr>
          <p:cNvSpPr/>
          <p:nvPr/>
        </p:nvSpPr>
        <p:spPr>
          <a:xfrm>
            <a:off x="6270583" y="4959829"/>
            <a:ext cx="700512" cy="606159"/>
          </a:xfrm>
          <a:prstGeom prst="ca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6" name="Cylinder 25">
            <a:extLst>
              <a:ext uri="{FF2B5EF4-FFF2-40B4-BE49-F238E27FC236}">
                <a16:creationId xmlns:a16="http://schemas.microsoft.com/office/drawing/2014/main" id="{52C1CDA4-416C-49A5-B4C6-EAD7B3FACF60}"/>
              </a:ext>
            </a:extLst>
          </p:cNvPr>
          <p:cNvSpPr/>
          <p:nvPr/>
        </p:nvSpPr>
        <p:spPr>
          <a:xfrm>
            <a:off x="5920327" y="5131842"/>
            <a:ext cx="700512" cy="606159"/>
          </a:xfrm>
          <a:prstGeom prst="can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pic>
        <p:nvPicPr>
          <p:cNvPr id="33" name="Graphic 32" descr="Customer review outline">
            <a:extLst>
              <a:ext uri="{FF2B5EF4-FFF2-40B4-BE49-F238E27FC236}">
                <a16:creationId xmlns:a16="http://schemas.microsoft.com/office/drawing/2014/main" id="{607874A8-CC91-EBE5-A321-C69A1C0370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044100" y="4634261"/>
            <a:ext cx="914400" cy="914400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C88C64E-CC01-3727-E2D2-B0F6B244A1A9}"/>
              </a:ext>
            </a:extLst>
          </p:cNvPr>
          <p:cNvCxnSpPr/>
          <p:nvPr/>
        </p:nvCxnSpPr>
        <p:spPr>
          <a:xfrm flipH="1">
            <a:off x="7362395" y="3128133"/>
            <a:ext cx="751050" cy="392842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A781027-0820-E91B-DAAF-CBCD5C6639A9}"/>
              </a:ext>
            </a:extLst>
          </p:cNvPr>
          <p:cNvCxnSpPr>
            <a:cxnSpLocks/>
            <a:stCxn id="11" idx="3"/>
          </p:cNvCxnSpPr>
          <p:nvPr/>
        </p:nvCxnSpPr>
        <p:spPr>
          <a:xfrm>
            <a:off x="6744402" y="4049417"/>
            <a:ext cx="13167" cy="89409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7016A6D-CDAB-37BA-9888-30FAE67AE5FA}"/>
              </a:ext>
            </a:extLst>
          </p:cNvPr>
          <p:cNvCxnSpPr>
            <a:cxnSpLocks/>
          </p:cNvCxnSpPr>
          <p:nvPr/>
        </p:nvCxnSpPr>
        <p:spPr>
          <a:xfrm>
            <a:off x="4977106" y="4065738"/>
            <a:ext cx="1305822" cy="89409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34578E8F-8B62-155D-7C02-0FA6C5C02C38}"/>
              </a:ext>
            </a:extLst>
          </p:cNvPr>
          <p:cNvCxnSpPr>
            <a:cxnSpLocks/>
            <a:stCxn id="22" idx="4"/>
          </p:cNvCxnSpPr>
          <p:nvPr/>
        </p:nvCxnSpPr>
        <p:spPr>
          <a:xfrm flipV="1">
            <a:off x="2950133" y="3842097"/>
            <a:ext cx="1297368" cy="20732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CFD55A9-7C74-8C51-B35B-BF0733ADA5B0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2768057" y="3554364"/>
            <a:ext cx="1479444" cy="69136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911BDEC4-F3EB-53CF-0A80-5FBE27CA891F}"/>
              </a:ext>
            </a:extLst>
          </p:cNvPr>
          <p:cNvCxnSpPr>
            <a:cxnSpLocks/>
          </p:cNvCxnSpPr>
          <p:nvPr/>
        </p:nvCxnSpPr>
        <p:spPr>
          <a:xfrm>
            <a:off x="2548294" y="3304491"/>
            <a:ext cx="1667679" cy="124666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FAB82F8F-EE5C-2EC6-8981-B199527ECC20}"/>
              </a:ext>
            </a:extLst>
          </p:cNvPr>
          <p:cNvCxnSpPr>
            <a:cxnSpLocks/>
            <a:stCxn id="19" idx="4"/>
          </p:cNvCxnSpPr>
          <p:nvPr/>
        </p:nvCxnSpPr>
        <p:spPr>
          <a:xfrm>
            <a:off x="2334406" y="3033498"/>
            <a:ext cx="1893702" cy="27426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Graphic 53" descr="Customer review outline">
            <a:extLst>
              <a:ext uri="{FF2B5EF4-FFF2-40B4-BE49-F238E27FC236}">
                <a16:creationId xmlns:a16="http://schemas.microsoft.com/office/drawing/2014/main" id="{76395697-655C-F5F5-7039-6834DBC7BA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55169" y="3330512"/>
            <a:ext cx="914400" cy="914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284CC7-837B-20EC-0D6B-222ADC95AE41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DAD214-22FD-6C3E-47A9-7614021C038A}"/>
              </a:ext>
            </a:extLst>
          </p:cNvPr>
          <p:cNvSpPr/>
          <p:nvPr/>
        </p:nvSpPr>
        <p:spPr>
          <a:xfrm>
            <a:off x="469138" y="4481488"/>
            <a:ext cx="3408566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*SEEN – </a:t>
            </a:r>
            <a:r>
              <a:rPr lang="en-US" sz="1200" b="1" dirty="0" err="1">
                <a:solidFill>
                  <a:srgbClr val="FF0000"/>
                </a:solidFill>
              </a:rPr>
              <a:t>SouthEast</a:t>
            </a:r>
            <a:r>
              <a:rPr lang="en-US" sz="1200" b="1" dirty="0">
                <a:solidFill>
                  <a:srgbClr val="FF0000"/>
                </a:solidFill>
              </a:rPr>
              <a:t> Emergency Network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51DEE8-1F3B-512A-1E6D-7E5A907402EB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61453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53CFB-B89F-3057-D40D-069359595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F7984-2EB9-BDA7-4F71-822081AE7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636285" cy="892065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BBS Architecture - Communications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95950E4-EAB5-9057-DD93-A72740B17BBE}"/>
              </a:ext>
            </a:extLst>
          </p:cNvPr>
          <p:cNvCxnSpPr>
            <a:cxnSpLocks/>
          </p:cNvCxnSpPr>
          <p:nvPr/>
        </p:nvCxnSpPr>
        <p:spPr>
          <a:xfrm flipV="1">
            <a:off x="3793285" y="1402272"/>
            <a:ext cx="0" cy="3492418"/>
          </a:xfrm>
          <a:prstGeom prst="line">
            <a:avLst/>
          </a:prstGeom>
          <a:ln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821D82D-20EA-976D-13FA-CFB4CE466E1C}"/>
              </a:ext>
            </a:extLst>
          </p:cNvPr>
          <p:cNvCxnSpPr>
            <a:cxnSpLocks/>
          </p:cNvCxnSpPr>
          <p:nvPr/>
        </p:nvCxnSpPr>
        <p:spPr>
          <a:xfrm>
            <a:off x="7656245" y="3734292"/>
            <a:ext cx="2950796" cy="0"/>
          </a:xfrm>
          <a:prstGeom prst="line">
            <a:avLst/>
          </a:prstGeom>
          <a:ln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FEAD8BD-948A-6F84-5D70-5BDF6785F8EF}"/>
              </a:ext>
            </a:extLst>
          </p:cNvPr>
          <p:cNvSpPr txBox="1"/>
          <p:nvPr/>
        </p:nvSpPr>
        <p:spPr>
          <a:xfrm>
            <a:off x="1234571" y="1928466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National DBs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5DEE22-8ADF-C670-6D43-A7FBEA65DD57}"/>
              </a:ext>
            </a:extLst>
          </p:cNvPr>
          <p:cNvSpPr txBox="1"/>
          <p:nvPr/>
        </p:nvSpPr>
        <p:spPr>
          <a:xfrm>
            <a:off x="8851597" y="3336309"/>
            <a:ext cx="1327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Local Users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DDD13E-4B8B-13B4-7B4A-53763473A7F5}"/>
              </a:ext>
            </a:extLst>
          </p:cNvPr>
          <p:cNvSpPr txBox="1"/>
          <p:nvPr/>
        </p:nvSpPr>
        <p:spPr>
          <a:xfrm>
            <a:off x="8428214" y="4034488"/>
            <a:ext cx="2186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Regional DBs/Users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8DAB572-ECED-D37C-7514-92EB0E08BE31}"/>
              </a:ext>
            </a:extLst>
          </p:cNvPr>
          <p:cNvGrpSpPr/>
          <p:nvPr/>
        </p:nvGrpSpPr>
        <p:grpSpPr>
          <a:xfrm>
            <a:off x="4247501" y="2074118"/>
            <a:ext cx="3004737" cy="1991620"/>
            <a:chOff x="4261300" y="2802194"/>
            <a:chExt cx="3004737" cy="1991620"/>
          </a:xfrm>
        </p:grpSpPr>
        <p:sp>
          <p:nvSpPr>
            <p:cNvPr id="14" name="Cylinder 13">
              <a:extLst>
                <a:ext uri="{FF2B5EF4-FFF2-40B4-BE49-F238E27FC236}">
                  <a16:creationId xmlns:a16="http://schemas.microsoft.com/office/drawing/2014/main" id="{912702E7-513A-27C8-95CB-ADBBA1C8BBA5}"/>
                </a:ext>
              </a:extLst>
            </p:cNvPr>
            <p:cNvSpPr/>
            <p:nvPr/>
          </p:nvSpPr>
          <p:spPr>
            <a:xfrm>
              <a:off x="4718500" y="2802194"/>
              <a:ext cx="2088369" cy="1704913"/>
            </a:xfrm>
            <a:prstGeom prst="ca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R3EC</a:t>
              </a:r>
            </a:p>
            <a:p>
              <a:pPr algn="ctr"/>
              <a:r>
                <a:rPr lang="en-US" dirty="0"/>
                <a:t>Data</a:t>
              </a:r>
            </a:p>
            <a:p>
              <a:pPr algn="ctr"/>
              <a:r>
                <a:rPr lang="en-US" dirty="0"/>
                <a:t>Comms</a:t>
              </a:r>
            </a:p>
            <a:p>
              <a:pPr algn="ctr"/>
              <a:r>
                <a:rPr lang="en-US" dirty="0"/>
                <a:t>Sync</a:t>
              </a:r>
            </a:p>
          </p:txBody>
        </p:sp>
        <p:sp>
          <p:nvSpPr>
            <p:cNvPr id="15" name="Cylinder 14">
              <a:extLst>
                <a:ext uri="{FF2B5EF4-FFF2-40B4-BE49-F238E27FC236}">
                  <a16:creationId xmlns:a16="http://schemas.microsoft.com/office/drawing/2014/main" id="{AC921CFC-3C9A-4E86-84D3-FBBE7DDDCC75}"/>
                </a:ext>
              </a:extLst>
            </p:cNvPr>
            <p:cNvSpPr/>
            <p:nvPr/>
          </p:nvSpPr>
          <p:spPr>
            <a:xfrm>
              <a:off x="6250365" y="3803707"/>
              <a:ext cx="1015672" cy="990107"/>
            </a:xfrm>
            <a:prstGeom prst="can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BPQ</a:t>
              </a:r>
              <a:r>
                <a:rPr lang="en-US" b="1" dirty="0">
                  <a:solidFill>
                    <a:srgbClr val="FF0000"/>
                  </a:solidFill>
                </a:rPr>
                <a:t>**</a:t>
              </a:r>
            </a:p>
            <a:p>
              <a:pPr algn="ctr"/>
              <a:r>
                <a:rPr lang="en-US" sz="1400" dirty="0"/>
                <a:t>Win11</a:t>
              </a:r>
            </a:p>
          </p:txBody>
        </p:sp>
        <p:sp>
          <p:nvSpPr>
            <p:cNvPr id="16" name="Cylinder 15">
              <a:extLst>
                <a:ext uri="{FF2B5EF4-FFF2-40B4-BE49-F238E27FC236}">
                  <a16:creationId xmlns:a16="http://schemas.microsoft.com/office/drawing/2014/main" id="{84E7876D-FBAE-C54B-81EA-9BDBA55D13C8}"/>
                </a:ext>
              </a:extLst>
            </p:cNvPr>
            <p:cNvSpPr/>
            <p:nvPr/>
          </p:nvSpPr>
          <p:spPr>
            <a:xfrm>
              <a:off x="4261300" y="3787386"/>
              <a:ext cx="1015672" cy="990107"/>
            </a:xfrm>
            <a:prstGeom prst="can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BPQ</a:t>
              </a:r>
            </a:p>
            <a:p>
              <a:pPr algn="ctr"/>
              <a:r>
                <a:rPr lang="en-US" sz="1200" dirty="0"/>
                <a:t>Win11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F6CFBE9-2CBB-8DD1-6A5F-CA58E5DDE557}"/>
                </a:ext>
              </a:extLst>
            </p:cNvPr>
            <p:cNvSpPr txBox="1"/>
            <p:nvPr/>
          </p:nvSpPr>
          <p:spPr>
            <a:xfrm>
              <a:off x="5070026" y="2802194"/>
              <a:ext cx="13853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Shared Files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27B9A1C-0FAB-4E72-CF38-9DAB4DEB763D}"/>
                </a:ext>
              </a:extLst>
            </p:cNvPr>
            <p:cNvSpPr txBox="1"/>
            <p:nvPr/>
          </p:nvSpPr>
          <p:spPr>
            <a:xfrm>
              <a:off x="4569402" y="3787386"/>
              <a:ext cx="3994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HF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4C9198E-E9A5-0C4E-92C6-58F68C9FF6AC}"/>
                </a:ext>
              </a:extLst>
            </p:cNvPr>
            <p:cNvSpPr txBox="1"/>
            <p:nvPr/>
          </p:nvSpPr>
          <p:spPr>
            <a:xfrm>
              <a:off x="6517693" y="3811478"/>
              <a:ext cx="50206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VHF</a:t>
              </a:r>
            </a:p>
          </p:txBody>
        </p:sp>
      </p:grpSp>
      <p:pic>
        <p:nvPicPr>
          <p:cNvPr id="20" name="Graphic 19" descr="Customer review outline">
            <a:extLst>
              <a:ext uri="{FF2B5EF4-FFF2-40B4-BE49-F238E27FC236}">
                <a16:creationId xmlns:a16="http://schemas.microsoft.com/office/drawing/2014/main" id="{D2C85935-0A3A-EAEE-4E70-2F48FFB70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801838" y="1376263"/>
            <a:ext cx="914400" cy="914400"/>
          </a:xfrm>
          <a:prstGeom prst="rect">
            <a:avLst/>
          </a:prstGeom>
        </p:spPr>
      </p:pic>
      <p:pic>
        <p:nvPicPr>
          <p:cNvPr id="21" name="Graphic 20" descr="Customer review outline">
            <a:extLst>
              <a:ext uri="{FF2B5EF4-FFF2-40B4-BE49-F238E27FC236}">
                <a16:creationId xmlns:a16="http://schemas.microsoft.com/office/drawing/2014/main" id="{949B0864-5512-1E20-5731-5C804D6FF7C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90442" y="1346664"/>
            <a:ext cx="914400" cy="914400"/>
          </a:xfrm>
          <a:prstGeom prst="rect">
            <a:avLst/>
          </a:prstGeom>
        </p:spPr>
      </p:pic>
      <p:pic>
        <p:nvPicPr>
          <p:cNvPr id="22" name="Graphic 21" descr="Customer review outline">
            <a:extLst>
              <a:ext uri="{FF2B5EF4-FFF2-40B4-BE49-F238E27FC236}">
                <a16:creationId xmlns:a16="http://schemas.microsoft.com/office/drawing/2014/main" id="{11A88006-250D-D72A-E3DF-0839F7B0C2F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546140" y="1703793"/>
            <a:ext cx="914400" cy="91440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AB8B00A3-6408-95A0-D402-38705F83CE26}"/>
              </a:ext>
            </a:extLst>
          </p:cNvPr>
          <p:cNvGrpSpPr/>
          <p:nvPr/>
        </p:nvGrpSpPr>
        <p:grpSpPr>
          <a:xfrm>
            <a:off x="7578045" y="4751287"/>
            <a:ext cx="2038173" cy="1103740"/>
            <a:chOff x="7099445" y="5021654"/>
            <a:chExt cx="2038173" cy="1103740"/>
          </a:xfrm>
        </p:grpSpPr>
        <p:sp>
          <p:nvSpPr>
            <p:cNvPr id="24" name="Cylinder 23">
              <a:extLst>
                <a:ext uri="{FF2B5EF4-FFF2-40B4-BE49-F238E27FC236}">
                  <a16:creationId xmlns:a16="http://schemas.microsoft.com/office/drawing/2014/main" id="{FEE13BA0-5788-E8F5-CF4F-E7974150CE6D}"/>
                </a:ext>
              </a:extLst>
            </p:cNvPr>
            <p:cNvSpPr/>
            <p:nvPr/>
          </p:nvSpPr>
          <p:spPr>
            <a:xfrm>
              <a:off x="7449701" y="5347222"/>
              <a:ext cx="700512" cy="606159"/>
            </a:xfrm>
            <a:prstGeom prst="can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25" name="Cylinder 24">
              <a:extLst>
                <a:ext uri="{FF2B5EF4-FFF2-40B4-BE49-F238E27FC236}">
                  <a16:creationId xmlns:a16="http://schemas.microsoft.com/office/drawing/2014/main" id="{0F1BC511-A900-AD3B-E0D8-C9546C84F9EC}"/>
                </a:ext>
              </a:extLst>
            </p:cNvPr>
            <p:cNvSpPr/>
            <p:nvPr/>
          </p:nvSpPr>
          <p:spPr>
            <a:xfrm>
              <a:off x="7099445" y="5519235"/>
              <a:ext cx="700512" cy="606159"/>
            </a:xfrm>
            <a:prstGeom prst="ca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pic>
          <p:nvPicPr>
            <p:cNvPr id="26" name="Graphic 25" descr="Customer review outline">
              <a:extLst>
                <a:ext uri="{FF2B5EF4-FFF2-40B4-BE49-F238E27FC236}">
                  <a16:creationId xmlns:a16="http://schemas.microsoft.com/office/drawing/2014/main" id="{79FC9E63-C813-9702-FB81-1621C1B02B9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8223218" y="5021654"/>
              <a:ext cx="914400" cy="914400"/>
            </a:xfrm>
            <a:prstGeom prst="rect">
              <a:avLst/>
            </a:prstGeom>
          </p:spPr>
        </p:pic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444B72A-7604-599D-958D-849DFC86A383}"/>
              </a:ext>
            </a:extLst>
          </p:cNvPr>
          <p:cNvCxnSpPr>
            <a:cxnSpLocks/>
          </p:cNvCxnSpPr>
          <p:nvPr/>
        </p:nvCxnSpPr>
        <p:spPr>
          <a:xfrm flipH="1">
            <a:off x="7403690" y="2430670"/>
            <a:ext cx="2072506" cy="98653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3018186-D5A8-B0A6-1CE7-4EA7374E1BBD}"/>
              </a:ext>
            </a:extLst>
          </p:cNvPr>
          <p:cNvCxnSpPr>
            <a:cxnSpLocks/>
          </p:cNvCxnSpPr>
          <p:nvPr/>
        </p:nvCxnSpPr>
        <p:spPr>
          <a:xfrm>
            <a:off x="7044100" y="4065738"/>
            <a:ext cx="1384114" cy="1011117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35C6303-5F40-68E0-BDA3-5808509F050A}"/>
              </a:ext>
            </a:extLst>
          </p:cNvPr>
          <p:cNvCxnSpPr>
            <a:cxnSpLocks/>
            <a:endCxn id="25" idx="2"/>
          </p:cNvCxnSpPr>
          <p:nvPr/>
        </p:nvCxnSpPr>
        <p:spPr>
          <a:xfrm>
            <a:off x="4977106" y="4065738"/>
            <a:ext cx="2600939" cy="148621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50EBB97B-409E-0E61-83F8-63D74FFCF30A}"/>
              </a:ext>
            </a:extLst>
          </p:cNvPr>
          <p:cNvCxnSpPr>
            <a:cxnSpLocks/>
            <a:endCxn id="16" idx="2"/>
          </p:cNvCxnSpPr>
          <p:nvPr/>
        </p:nvCxnSpPr>
        <p:spPr>
          <a:xfrm flipV="1">
            <a:off x="2406058" y="3554364"/>
            <a:ext cx="1841443" cy="52271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65475BD-24FD-CF4F-B17B-4123EE00A4D5}"/>
              </a:ext>
            </a:extLst>
          </p:cNvPr>
          <p:cNvCxnSpPr>
            <a:cxnSpLocks/>
            <a:endCxn id="16" idx="2"/>
          </p:cNvCxnSpPr>
          <p:nvPr/>
        </p:nvCxnSpPr>
        <p:spPr>
          <a:xfrm flipV="1">
            <a:off x="2233392" y="3554364"/>
            <a:ext cx="2014109" cy="152253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C7F51401-0FFA-1F44-47F9-F6891ECFE47B}"/>
              </a:ext>
            </a:extLst>
          </p:cNvPr>
          <p:cNvCxnSpPr>
            <a:cxnSpLocks/>
            <a:endCxn id="16" idx="2"/>
          </p:cNvCxnSpPr>
          <p:nvPr/>
        </p:nvCxnSpPr>
        <p:spPr>
          <a:xfrm>
            <a:off x="2012795" y="3420906"/>
            <a:ext cx="2234706" cy="13345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30EDFECF-37FD-842D-511B-963587DB2B81}"/>
              </a:ext>
            </a:extLst>
          </p:cNvPr>
          <p:cNvCxnSpPr>
            <a:cxnSpLocks/>
            <a:endCxn id="16" idx="2"/>
          </p:cNvCxnSpPr>
          <p:nvPr/>
        </p:nvCxnSpPr>
        <p:spPr>
          <a:xfrm>
            <a:off x="1809724" y="3074329"/>
            <a:ext cx="2437777" cy="48003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2BEDDBD-75F5-8285-161D-5AFBEA6E1386}"/>
              </a:ext>
            </a:extLst>
          </p:cNvPr>
          <p:cNvGrpSpPr/>
          <p:nvPr/>
        </p:nvGrpSpPr>
        <p:grpSpPr>
          <a:xfrm>
            <a:off x="422837" y="2812460"/>
            <a:ext cx="1994964" cy="1622079"/>
            <a:chOff x="955169" y="2730418"/>
            <a:chExt cx="1994964" cy="1622079"/>
          </a:xfrm>
        </p:grpSpPr>
        <p:sp>
          <p:nvSpPr>
            <p:cNvPr id="9" name="Cylinder 8">
              <a:extLst>
                <a:ext uri="{FF2B5EF4-FFF2-40B4-BE49-F238E27FC236}">
                  <a16:creationId xmlns:a16="http://schemas.microsoft.com/office/drawing/2014/main" id="{71A66F43-BB51-F366-4E48-0F0460916363}"/>
                </a:ext>
              </a:extLst>
            </p:cNvPr>
            <p:cNvSpPr/>
            <p:nvPr/>
          </p:nvSpPr>
          <p:spPr>
            <a:xfrm>
              <a:off x="1633894" y="2730418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0" name="Cylinder 9">
              <a:extLst>
                <a:ext uri="{FF2B5EF4-FFF2-40B4-BE49-F238E27FC236}">
                  <a16:creationId xmlns:a16="http://schemas.microsoft.com/office/drawing/2014/main" id="{B56920AD-6892-7A00-20FF-27160ADFEEEF}"/>
                </a:ext>
              </a:extLst>
            </p:cNvPr>
            <p:cNvSpPr/>
            <p:nvPr/>
          </p:nvSpPr>
          <p:spPr>
            <a:xfrm>
              <a:off x="1823165" y="3105274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1" name="Cylinder 10">
              <a:extLst>
                <a:ext uri="{FF2B5EF4-FFF2-40B4-BE49-F238E27FC236}">
                  <a16:creationId xmlns:a16="http://schemas.microsoft.com/office/drawing/2014/main" id="{BB93284D-073F-777F-A506-6319E4BA8C83}"/>
                </a:ext>
              </a:extLst>
            </p:cNvPr>
            <p:cNvSpPr/>
            <p:nvPr/>
          </p:nvSpPr>
          <p:spPr>
            <a:xfrm>
              <a:off x="2036393" y="3443259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2" name="Cylinder 11">
              <a:extLst>
                <a:ext uri="{FF2B5EF4-FFF2-40B4-BE49-F238E27FC236}">
                  <a16:creationId xmlns:a16="http://schemas.microsoft.com/office/drawing/2014/main" id="{F9B2180D-364F-E629-1F08-59B471FDAB37}"/>
                </a:ext>
              </a:extLst>
            </p:cNvPr>
            <p:cNvSpPr/>
            <p:nvPr/>
          </p:nvSpPr>
          <p:spPr>
            <a:xfrm>
              <a:off x="2249621" y="3746338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pic>
          <p:nvPicPr>
            <p:cNvPr id="34" name="Graphic 33" descr="Customer review outline">
              <a:extLst>
                <a:ext uri="{FF2B5EF4-FFF2-40B4-BE49-F238E27FC236}">
                  <a16:creationId xmlns:a16="http://schemas.microsoft.com/office/drawing/2014/main" id="{753C1082-0627-A0D3-845F-D5601CB9F9B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5169" y="3330512"/>
              <a:ext cx="914400" cy="914400"/>
            </a:xfrm>
            <a:prstGeom prst="rect">
              <a:avLst/>
            </a:prstGeom>
          </p:spPr>
        </p:pic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C847F386-5EC5-E032-CEF1-9A935F8B07F7}"/>
              </a:ext>
            </a:extLst>
          </p:cNvPr>
          <p:cNvSpPr txBox="1"/>
          <p:nvPr/>
        </p:nvSpPr>
        <p:spPr>
          <a:xfrm>
            <a:off x="2564041" y="2914816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Vara HF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74220C-F8A7-A5B8-5DB6-9A5C7C5B0BAA}"/>
              </a:ext>
            </a:extLst>
          </p:cNvPr>
          <p:cNvSpPr txBox="1"/>
          <p:nvPr/>
        </p:nvSpPr>
        <p:spPr>
          <a:xfrm>
            <a:off x="7665251" y="2730150"/>
            <a:ext cx="25234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Packet 1200 VHF/UHF</a:t>
            </a:r>
          </a:p>
          <a:p>
            <a:r>
              <a:rPr lang="en-US" b="1" dirty="0">
                <a:solidFill>
                  <a:srgbClr val="00B0F0"/>
                </a:solidFill>
              </a:rPr>
              <a:t>Vara VHF/UHF (Wide)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48F6C74-7DE9-1FBA-9F07-1C3A03CEE920}"/>
              </a:ext>
            </a:extLst>
          </p:cNvPr>
          <p:cNvSpPr txBox="1"/>
          <p:nvPr/>
        </p:nvSpPr>
        <p:spPr>
          <a:xfrm>
            <a:off x="5418506" y="4484494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Vara HF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47536A7-D218-99C1-97E5-404F1BBEDF70}"/>
              </a:ext>
            </a:extLst>
          </p:cNvPr>
          <p:cNvSpPr txBox="1"/>
          <p:nvPr/>
        </p:nvSpPr>
        <p:spPr>
          <a:xfrm>
            <a:off x="7021931" y="4436851"/>
            <a:ext cx="2739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Packet or Vara VHF/UHF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2C7D78D-AEE9-E92E-1224-A95B285855D9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70B1DD7-E5AE-5758-6824-FC9CC863A1FB}"/>
              </a:ext>
            </a:extLst>
          </p:cNvPr>
          <p:cNvSpPr/>
          <p:nvPr/>
        </p:nvSpPr>
        <p:spPr>
          <a:xfrm>
            <a:off x="469138" y="4481488"/>
            <a:ext cx="3408566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*SEEN – </a:t>
            </a:r>
            <a:r>
              <a:rPr lang="en-US" sz="1200" b="1" dirty="0" err="1">
                <a:solidFill>
                  <a:srgbClr val="FF0000"/>
                </a:solidFill>
              </a:rPr>
              <a:t>SouthEast</a:t>
            </a:r>
            <a:r>
              <a:rPr lang="en-US" sz="1200" b="1" dirty="0">
                <a:solidFill>
                  <a:srgbClr val="FF0000"/>
                </a:solidFill>
              </a:rPr>
              <a:t> Emergency Network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AFB9CF7-F3E6-9913-131A-31C38B0C661C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2358055-1045-60AA-B10A-388F2B664A60}"/>
              </a:ext>
            </a:extLst>
          </p:cNvPr>
          <p:cNvSpPr/>
          <p:nvPr/>
        </p:nvSpPr>
        <p:spPr>
          <a:xfrm>
            <a:off x="3236321" y="5524381"/>
            <a:ext cx="3408566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** Packet 1200/9600 Users via </a:t>
            </a:r>
            <a:r>
              <a:rPr lang="en-US" sz="1200" b="1" dirty="0" err="1">
                <a:solidFill>
                  <a:srgbClr val="FF0000"/>
                </a:solidFill>
              </a:rPr>
              <a:t>LinBPQ</a:t>
            </a:r>
            <a:r>
              <a:rPr lang="en-US" sz="1200" b="1" dirty="0">
                <a:solidFill>
                  <a:srgbClr val="FF0000"/>
                </a:solidFill>
              </a:rPr>
              <a:t> on RPI</a:t>
            </a:r>
          </a:p>
        </p:txBody>
      </p:sp>
    </p:spTree>
    <p:extLst>
      <p:ext uri="{BB962C8B-B14F-4D97-AF65-F5344CB8AC3E}">
        <p14:creationId xmlns:p14="http://schemas.microsoft.com/office/powerpoint/2010/main" val="79118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F8C2F2-4B30-841F-A03A-C60E7D92F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AF801-809E-4CB7-EEB9-D68D4D77A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636285" cy="892065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BBS Architecture - Communications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A795B6E-A16E-44FA-0598-C55A286AA336}"/>
              </a:ext>
            </a:extLst>
          </p:cNvPr>
          <p:cNvCxnSpPr>
            <a:cxnSpLocks/>
          </p:cNvCxnSpPr>
          <p:nvPr/>
        </p:nvCxnSpPr>
        <p:spPr>
          <a:xfrm flipV="1">
            <a:off x="3793285" y="1402272"/>
            <a:ext cx="0" cy="3492418"/>
          </a:xfrm>
          <a:prstGeom prst="line">
            <a:avLst/>
          </a:prstGeom>
          <a:ln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278F781-F9DB-D143-728C-E3D16AF718FD}"/>
              </a:ext>
            </a:extLst>
          </p:cNvPr>
          <p:cNvCxnSpPr>
            <a:cxnSpLocks/>
          </p:cNvCxnSpPr>
          <p:nvPr/>
        </p:nvCxnSpPr>
        <p:spPr>
          <a:xfrm>
            <a:off x="7656245" y="3734292"/>
            <a:ext cx="2950796" cy="0"/>
          </a:xfrm>
          <a:prstGeom prst="line">
            <a:avLst/>
          </a:prstGeom>
          <a:ln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D5E3084-8FFD-5CE9-2A8E-C0CC9A0ADA5C}"/>
              </a:ext>
            </a:extLst>
          </p:cNvPr>
          <p:cNvSpPr txBox="1"/>
          <p:nvPr/>
        </p:nvSpPr>
        <p:spPr>
          <a:xfrm>
            <a:off x="1234571" y="1928466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National DBs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AAF8FB-6190-D99B-0A96-9D784A718220}"/>
              </a:ext>
            </a:extLst>
          </p:cNvPr>
          <p:cNvSpPr txBox="1"/>
          <p:nvPr/>
        </p:nvSpPr>
        <p:spPr>
          <a:xfrm>
            <a:off x="8851597" y="3336309"/>
            <a:ext cx="1327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Local Users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6CF778-E7A2-AEE7-9D2F-68282784E9BE}"/>
              </a:ext>
            </a:extLst>
          </p:cNvPr>
          <p:cNvSpPr txBox="1"/>
          <p:nvPr/>
        </p:nvSpPr>
        <p:spPr>
          <a:xfrm>
            <a:off x="8428214" y="4034488"/>
            <a:ext cx="2186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Regional DBs/Users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EC7495F-8846-86AB-1344-FEF37DFDD80B}"/>
              </a:ext>
            </a:extLst>
          </p:cNvPr>
          <p:cNvGrpSpPr/>
          <p:nvPr/>
        </p:nvGrpSpPr>
        <p:grpSpPr>
          <a:xfrm>
            <a:off x="4247501" y="2074118"/>
            <a:ext cx="3004737" cy="1975299"/>
            <a:chOff x="4261300" y="2802194"/>
            <a:chExt cx="3004737" cy="1975299"/>
          </a:xfrm>
        </p:grpSpPr>
        <p:sp>
          <p:nvSpPr>
            <p:cNvPr id="14" name="Cylinder 13">
              <a:extLst>
                <a:ext uri="{FF2B5EF4-FFF2-40B4-BE49-F238E27FC236}">
                  <a16:creationId xmlns:a16="http://schemas.microsoft.com/office/drawing/2014/main" id="{284D023C-39E2-EB61-D649-FE49BB80F578}"/>
                </a:ext>
              </a:extLst>
            </p:cNvPr>
            <p:cNvSpPr/>
            <p:nvPr/>
          </p:nvSpPr>
          <p:spPr>
            <a:xfrm>
              <a:off x="4718500" y="2802194"/>
              <a:ext cx="2088369" cy="1704913"/>
            </a:xfrm>
            <a:prstGeom prst="ca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R3EC</a:t>
              </a:r>
            </a:p>
            <a:p>
              <a:pPr algn="ctr"/>
              <a:r>
                <a:rPr lang="en-US" dirty="0"/>
                <a:t>Data</a:t>
              </a:r>
            </a:p>
            <a:p>
              <a:pPr algn="ctr"/>
              <a:r>
                <a:rPr lang="en-US" dirty="0"/>
                <a:t>Comms</a:t>
              </a:r>
            </a:p>
            <a:p>
              <a:pPr algn="ctr"/>
              <a:r>
                <a:rPr lang="en-US" dirty="0"/>
                <a:t>Sync</a:t>
              </a:r>
            </a:p>
          </p:txBody>
        </p:sp>
        <p:sp>
          <p:nvSpPr>
            <p:cNvPr id="15" name="Cylinder 14">
              <a:extLst>
                <a:ext uri="{FF2B5EF4-FFF2-40B4-BE49-F238E27FC236}">
                  <a16:creationId xmlns:a16="http://schemas.microsoft.com/office/drawing/2014/main" id="{CCDF9888-FEC7-5359-56ED-DFC2404DDCA3}"/>
                </a:ext>
              </a:extLst>
            </p:cNvPr>
            <p:cNvSpPr/>
            <p:nvPr/>
          </p:nvSpPr>
          <p:spPr>
            <a:xfrm>
              <a:off x="6250365" y="3787386"/>
              <a:ext cx="1015672" cy="990107"/>
            </a:xfrm>
            <a:prstGeom prst="can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BPQ</a:t>
              </a:r>
            </a:p>
            <a:p>
              <a:pPr algn="ctr"/>
              <a:r>
                <a:rPr lang="en-US" sz="1400" dirty="0"/>
                <a:t>Win11</a:t>
              </a:r>
            </a:p>
          </p:txBody>
        </p:sp>
        <p:sp>
          <p:nvSpPr>
            <p:cNvPr id="16" name="Cylinder 15">
              <a:extLst>
                <a:ext uri="{FF2B5EF4-FFF2-40B4-BE49-F238E27FC236}">
                  <a16:creationId xmlns:a16="http://schemas.microsoft.com/office/drawing/2014/main" id="{9CDA052A-9AD8-995C-5DB3-09ABC63B8182}"/>
                </a:ext>
              </a:extLst>
            </p:cNvPr>
            <p:cNvSpPr/>
            <p:nvPr/>
          </p:nvSpPr>
          <p:spPr>
            <a:xfrm>
              <a:off x="4261300" y="3787386"/>
              <a:ext cx="1015672" cy="990107"/>
            </a:xfrm>
            <a:prstGeom prst="can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BPQ</a:t>
              </a:r>
            </a:p>
            <a:p>
              <a:pPr algn="ctr"/>
              <a:r>
                <a:rPr lang="en-US" sz="1200" dirty="0"/>
                <a:t>Win11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2EEAA69-0BB7-8F01-1FF1-6B791041A79E}"/>
                </a:ext>
              </a:extLst>
            </p:cNvPr>
            <p:cNvSpPr txBox="1"/>
            <p:nvPr/>
          </p:nvSpPr>
          <p:spPr>
            <a:xfrm>
              <a:off x="5070026" y="2802194"/>
              <a:ext cx="13853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Shared Files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14D610B-3769-C05F-3DEB-0D0F2BF88C96}"/>
                </a:ext>
              </a:extLst>
            </p:cNvPr>
            <p:cNvSpPr txBox="1"/>
            <p:nvPr/>
          </p:nvSpPr>
          <p:spPr>
            <a:xfrm>
              <a:off x="4569402" y="3787386"/>
              <a:ext cx="3994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HF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296E34B-E0C7-404A-ACED-87F6C73CFF50}"/>
                </a:ext>
              </a:extLst>
            </p:cNvPr>
            <p:cNvSpPr txBox="1"/>
            <p:nvPr/>
          </p:nvSpPr>
          <p:spPr>
            <a:xfrm>
              <a:off x="6555838" y="3787386"/>
              <a:ext cx="50206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VHF</a:t>
              </a:r>
            </a:p>
          </p:txBody>
        </p:sp>
      </p:grpSp>
      <p:pic>
        <p:nvPicPr>
          <p:cNvPr id="20" name="Graphic 19" descr="Customer review outline">
            <a:extLst>
              <a:ext uri="{FF2B5EF4-FFF2-40B4-BE49-F238E27FC236}">
                <a16:creationId xmlns:a16="http://schemas.microsoft.com/office/drawing/2014/main" id="{D822BB32-7E68-41EC-52CC-7D88966D94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801838" y="1376263"/>
            <a:ext cx="914400" cy="914400"/>
          </a:xfrm>
          <a:prstGeom prst="rect">
            <a:avLst/>
          </a:prstGeom>
        </p:spPr>
      </p:pic>
      <p:pic>
        <p:nvPicPr>
          <p:cNvPr id="21" name="Graphic 20" descr="Customer review outline">
            <a:extLst>
              <a:ext uri="{FF2B5EF4-FFF2-40B4-BE49-F238E27FC236}">
                <a16:creationId xmlns:a16="http://schemas.microsoft.com/office/drawing/2014/main" id="{526C37EF-E7A1-CD22-E600-383EE37D7C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90442" y="1346664"/>
            <a:ext cx="914400" cy="914400"/>
          </a:xfrm>
          <a:prstGeom prst="rect">
            <a:avLst/>
          </a:prstGeom>
        </p:spPr>
      </p:pic>
      <p:pic>
        <p:nvPicPr>
          <p:cNvPr id="22" name="Graphic 21" descr="Customer review outline">
            <a:extLst>
              <a:ext uri="{FF2B5EF4-FFF2-40B4-BE49-F238E27FC236}">
                <a16:creationId xmlns:a16="http://schemas.microsoft.com/office/drawing/2014/main" id="{44057364-461B-334E-7B15-EC53CB9A5C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546140" y="1703793"/>
            <a:ext cx="914400" cy="914400"/>
          </a:xfrm>
          <a:prstGeom prst="rect">
            <a:avLst/>
          </a:prstGeom>
        </p:spPr>
      </p:pic>
      <p:sp>
        <p:nvSpPr>
          <p:cNvPr id="24" name="Cylinder 23">
            <a:extLst>
              <a:ext uri="{FF2B5EF4-FFF2-40B4-BE49-F238E27FC236}">
                <a16:creationId xmlns:a16="http://schemas.microsoft.com/office/drawing/2014/main" id="{73482E5E-443D-DE2F-9EB3-C4EBE1BE8512}"/>
              </a:ext>
            </a:extLst>
          </p:cNvPr>
          <p:cNvSpPr/>
          <p:nvPr/>
        </p:nvSpPr>
        <p:spPr>
          <a:xfrm>
            <a:off x="7928301" y="5076855"/>
            <a:ext cx="700512" cy="606159"/>
          </a:xfrm>
          <a:prstGeom prst="ca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5" name="Cylinder 24">
            <a:extLst>
              <a:ext uri="{FF2B5EF4-FFF2-40B4-BE49-F238E27FC236}">
                <a16:creationId xmlns:a16="http://schemas.microsoft.com/office/drawing/2014/main" id="{C77734DD-D8E1-19BE-B366-90CB98681AF4}"/>
              </a:ext>
            </a:extLst>
          </p:cNvPr>
          <p:cNvSpPr/>
          <p:nvPr/>
        </p:nvSpPr>
        <p:spPr>
          <a:xfrm>
            <a:off x="7578045" y="5248868"/>
            <a:ext cx="700512" cy="606159"/>
          </a:xfrm>
          <a:prstGeom prst="can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pic>
        <p:nvPicPr>
          <p:cNvPr id="26" name="Graphic 25" descr="Customer review outline">
            <a:extLst>
              <a:ext uri="{FF2B5EF4-FFF2-40B4-BE49-F238E27FC236}">
                <a16:creationId xmlns:a16="http://schemas.microsoft.com/office/drawing/2014/main" id="{CCE23D93-B230-D6B5-B4E5-B0C299475D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762237" y="5094747"/>
            <a:ext cx="914400" cy="914400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8F923BB-E110-9F93-068C-6870BE7864FF}"/>
              </a:ext>
            </a:extLst>
          </p:cNvPr>
          <p:cNvCxnSpPr>
            <a:cxnSpLocks/>
          </p:cNvCxnSpPr>
          <p:nvPr/>
        </p:nvCxnSpPr>
        <p:spPr>
          <a:xfrm flipH="1">
            <a:off x="7403690" y="2430670"/>
            <a:ext cx="2072506" cy="98653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7A337C5-762A-B06B-1F82-9ABAB1AA4C33}"/>
              </a:ext>
            </a:extLst>
          </p:cNvPr>
          <p:cNvCxnSpPr>
            <a:cxnSpLocks/>
          </p:cNvCxnSpPr>
          <p:nvPr/>
        </p:nvCxnSpPr>
        <p:spPr>
          <a:xfrm>
            <a:off x="7044100" y="4065738"/>
            <a:ext cx="1384114" cy="1011117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5D35A097-EDEA-6292-7005-071D7B1B279B}"/>
              </a:ext>
            </a:extLst>
          </p:cNvPr>
          <p:cNvCxnSpPr>
            <a:cxnSpLocks/>
            <a:endCxn id="25" idx="2"/>
          </p:cNvCxnSpPr>
          <p:nvPr/>
        </p:nvCxnSpPr>
        <p:spPr>
          <a:xfrm>
            <a:off x="4977106" y="4065738"/>
            <a:ext cx="2600939" cy="148621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89E1567-E8A7-6F3E-F5C5-05461C71E8A2}"/>
              </a:ext>
            </a:extLst>
          </p:cNvPr>
          <p:cNvCxnSpPr>
            <a:cxnSpLocks/>
            <a:endCxn id="16" idx="2"/>
          </p:cNvCxnSpPr>
          <p:nvPr/>
        </p:nvCxnSpPr>
        <p:spPr>
          <a:xfrm flipV="1">
            <a:off x="2406058" y="3554364"/>
            <a:ext cx="1841443" cy="52271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7E3D652-5FDC-A135-186F-627FFD6443A8}"/>
              </a:ext>
            </a:extLst>
          </p:cNvPr>
          <p:cNvCxnSpPr>
            <a:cxnSpLocks/>
            <a:endCxn id="16" idx="2"/>
          </p:cNvCxnSpPr>
          <p:nvPr/>
        </p:nvCxnSpPr>
        <p:spPr>
          <a:xfrm flipV="1">
            <a:off x="2233392" y="3554364"/>
            <a:ext cx="2014109" cy="152253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CCEAD866-4994-2E05-8DA4-1ACB56A867A5}"/>
              </a:ext>
            </a:extLst>
          </p:cNvPr>
          <p:cNvCxnSpPr>
            <a:cxnSpLocks/>
            <a:endCxn id="16" idx="2"/>
          </p:cNvCxnSpPr>
          <p:nvPr/>
        </p:nvCxnSpPr>
        <p:spPr>
          <a:xfrm>
            <a:off x="2012795" y="3420906"/>
            <a:ext cx="2234706" cy="13345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84C7154-F5DA-A6DA-621E-5028963B4D88}"/>
              </a:ext>
            </a:extLst>
          </p:cNvPr>
          <p:cNvCxnSpPr>
            <a:cxnSpLocks/>
            <a:endCxn id="16" idx="2"/>
          </p:cNvCxnSpPr>
          <p:nvPr/>
        </p:nvCxnSpPr>
        <p:spPr>
          <a:xfrm>
            <a:off x="1809724" y="3074329"/>
            <a:ext cx="2437777" cy="48003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28E4D92-06B2-E7AB-630E-7422D5CFF35D}"/>
              </a:ext>
            </a:extLst>
          </p:cNvPr>
          <p:cNvGrpSpPr/>
          <p:nvPr/>
        </p:nvGrpSpPr>
        <p:grpSpPr>
          <a:xfrm>
            <a:off x="422837" y="2812460"/>
            <a:ext cx="1994964" cy="1622079"/>
            <a:chOff x="955169" y="2730418"/>
            <a:chExt cx="1994964" cy="1622079"/>
          </a:xfrm>
        </p:grpSpPr>
        <p:sp>
          <p:nvSpPr>
            <p:cNvPr id="9" name="Cylinder 8">
              <a:extLst>
                <a:ext uri="{FF2B5EF4-FFF2-40B4-BE49-F238E27FC236}">
                  <a16:creationId xmlns:a16="http://schemas.microsoft.com/office/drawing/2014/main" id="{2C7BD421-1869-EE24-3C79-274C24CCB850}"/>
                </a:ext>
              </a:extLst>
            </p:cNvPr>
            <p:cNvSpPr/>
            <p:nvPr/>
          </p:nvSpPr>
          <p:spPr>
            <a:xfrm>
              <a:off x="1633894" y="2730418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0" name="Cylinder 9">
              <a:extLst>
                <a:ext uri="{FF2B5EF4-FFF2-40B4-BE49-F238E27FC236}">
                  <a16:creationId xmlns:a16="http://schemas.microsoft.com/office/drawing/2014/main" id="{122F1994-F94F-3EE2-6BC6-F320B4B35497}"/>
                </a:ext>
              </a:extLst>
            </p:cNvPr>
            <p:cNvSpPr/>
            <p:nvPr/>
          </p:nvSpPr>
          <p:spPr>
            <a:xfrm>
              <a:off x="1823165" y="3105274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1" name="Cylinder 10">
              <a:extLst>
                <a:ext uri="{FF2B5EF4-FFF2-40B4-BE49-F238E27FC236}">
                  <a16:creationId xmlns:a16="http://schemas.microsoft.com/office/drawing/2014/main" id="{218D3A7B-7F63-EF40-AEF0-C41F496AC1A3}"/>
                </a:ext>
              </a:extLst>
            </p:cNvPr>
            <p:cNvSpPr/>
            <p:nvPr/>
          </p:nvSpPr>
          <p:spPr>
            <a:xfrm>
              <a:off x="2036393" y="3443259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2" name="Cylinder 11">
              <a:extLst>
                <a:ext uri="{FF2B5EF4-FFF2-40B4-BE49-F238E27FC236}">
                  <a16:creationId xmlns:a16="http://schemas.microsoft.com/office/drawing/2014/main" id="{46BCC789-ECB5-FE7B-EBF5-BD54560033D3}"/>
                </a:ext>
              </a:extLst>
            </p:cNvPr>
            <p:cNvSpPr/>
            <p:nvPr/>
          </p:nvSpPr>
          <p:spPr>
            <a:xfrm>
              <a:off x="2249621" y="3746338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pic>
          <p:nvPicPr>
            <p:cNvPr id="34" name="Graphic 33" descr="Customer review outline">
              <a:extLst>
                <a:ext uri="{FF2B5EF4-FFF2-40B4-BE49-F238E27FC236}">
                  <a16:creationId xmlns:a16="http://schemas.microsoft.com/office/drawing/2014/main" id="{B354406A-F8EF-860E-9526-BB2E7913FB1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5169" y="3330512"/>
              <a:ext cx="914400" cy="914400"/>
            </a:xfrm>
            <a:prstGeom prst="rect">
              <a:avLst/>
            </a:prstGeom>
          </p:spPr>
        </p:pic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57CF3636-72FA-B8A5-E081-4FA969D646C7}"/>
              </a:ext>
            </a:extLst>
          </p:cNvPr>
          <p:cNvSpPr txBox="1"/>
          <p:nvPr/>
        </p:nvSpPr>
        <p:spPr>
          <a:xfrm>
            <a:off x="2564041" y="2914816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Vara HF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2CEF12-AEB5-780C-CC37-5EF523B1F422}"/>
              </a:ext>
            </a:extLst>
          </p:cNvPr>
          <p:cNvSpPr txBox="1"/>
          <p:nvPr/>
        </p:nvSpPr>
        <p:spPr>
          <a:xfrm>
            <a:off x="7665251" y="2730150"/>
            <a:ext cx="25234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Packet 1200 VHF/UHF</a:t>
            </a:r>
          </a:p>
          <a:p>
            <a:r>
              <a:rPr lang="en-US" b="1" dirty="0">
                <a:solidFill>
                  <a:srgbClr val="00B0F0"/>
                </a:solidFill>
              </a:rPr>
              <a:t>Vara VHF/UHF (Wide)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56BCDBC-61F0-3AE2-5F34-B5BFCB986DAF}"/>
              </a:ext>
            </a:extLst>
          </p:cNvPr>
          <p:cNvSpPr txBox="1"/>
          <p:nvPr/>
        </p:nvSpPr>
        <p:spPr>
          <a:xfrm>
            <a:off x="5418506" y="4484494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Vara HF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188E7B2-2B78-016C-794F-D1FC2B303C38}"/>
              </a:ext>
            </a:extLst>
          </p:cNvPr>
          <p:cNvSpPr txBox="1"/>
          <p:nvPr/>
        </p:nvSpPr>
        <p:spPr>
          <a:xfrm>
            <a:off x="7021931" y="4436851"/>
            <a:ext cx="2739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Packet or Vara VHF/UHF</a:t>
            </a:r>
          </a:p>
        </p:txBody>
      </p:sp>
      <p:pic>
        <p:nvPicPr>
          <p:cNvPr id="5" name="Graphic 4" descr="Customer review outline">
            <a:extLst>
              <a:ext uri="{FF2B5EF4-FFF2-40B4-BE49-F238E27FC236}">
                <a16:creationId xmlns:a16="http://schemas.microsoft.com/office/drawing/2014/main" id="{43CEAC1C-DB1E-6894-A982-46FD969BFE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651748" y="5094747"/>
            <a:ext cx="914400" cy="914400"/>
          </a:xfrm>
          <a:prstGeom prst="rect">
            <a:avLst/>
          </a:prstGeom>
        </p:spPr>
      </p:pic>
      <p:pic>
        <p:nvPicPr>
          <p:cNvPr id="35" name="Graphic 34" descr="Customer review outline">
            <a:extLst>
              <a:ext uri="{FF2B5EF4-FFF2-40B4-BE49-F238E27FC236}">
                <a16:creationId xmlns:a16="http://schemas.microsoft.com/office/drawing/2014/main" id="{37606341-131B-B7A4-03EB-AEBF425AE16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120845" y="1077855"/>
            <a:ext cx="914400" cy="914400"/>
          </a:xfrm>
          <a:prstGeom prst="rect">
            <a:avLst/>
          </a:prstGeom>
        </p:spPr>
      </p:pic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B557D860-BC9E-3924-6BA3-B9E1AB3D2B72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3219437" y="4031048"/>
            <a:ext cx="1050233" cy="1063699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21AD5E6F-67D9-BE4B-FA0F-D134F678D972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563671" y="4131459"/>
            <a:ext cx="545277" cy="963288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37D63CE2-6257-EFE6-4050-E9C04E42E6BB}"/>
              </a:ext>
            </a:extLst>
          </p:cNvPr>
          <p:cNvCxnSpPr>
            <a:cxnSpLocks/>
          </p:cNvCxnSpPr>
          <p:nvPr/>
        </p:nvCxnSpPr>
        <p:spPr>
          <a:xfrm flipV="1">
            <a:off x="7015747" y="1950453"/>
            <a:ext cx="422332" cy="1108857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857C1E34-63C7-8393-EFCD-642779770E61}"/>
              </a:ext>
            </a:extLst>
          </p:cNvPr>
          <p:cNvSpPr txBox="1"/>
          <p:nvPr/>
        </p:nvSpPr>
        <p:spPr>
          <a:xfrm>
            <a:off x="7416833" y="1864075"/>
            <a:ext cx="1306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92D050"/>
                </a:solidFill>
              </a:rPr>
              <a:t>VarAC BBS</a:t>
            </a:r>
          </a:p>
          <a:p>
            <a:pPr algn="ctr"/>
            <a:r>
              <a:rPr lang="en-US" b="1" dirty="0">
                <a:solidFill>
                  <a:srgbClr val="92D050"/>
                </a:solidFill>
              </a:rPr>
              <a:t> Access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168DF3D-AFA7-CA82-94CD-E4DC09C2C348}"/>
              </a:ext>
            </a:extLst>
          </p:cNvPr>
          <p:cNvSpPr txBox="1"/>
          <p:nvPr/>
        </p:nvSpPr>
        <p:spPr>
          <a:xfrm>
            <a:off x="3480453" y="4853826"/>
            <a:ext cx="1306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92D050"/>
                </a:solidFill>
              </a:rPr>
              <a:t>VarAC BBS</a:t>
            </a:r>
          </a:p>
          <a:p>
            <a:pPr algn="ctr"/>
            <a:r>
              <a:rPr lang="en-US" b="1" dirty="0">
                <a:solidFill>
                  <a:srgbClr val="92D050"/>
                </a:solidFill>
              </a:rPr>
              <a:t> Access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847C6770-A995-DE1E-89E2-AAA0061E1179}"/>
              </a:ext>
            </a:extLst>
          </p:cNvPr>
          <p:cNvSpPr txBox="1">
            <a:spLocks/>
          </p:cNvSpPr>
          <p:nvPr/>
        </p:nvSpPr>
        <p:spPr>
          <a:xfrm>
            <a:off x="631483" y="776694"/>
            <a:ext cx="10636285" cy="5102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</a:rPr>
              <a:t>Extended EmComm Exercise </a:t>
            </a:r>
            <a:r>
              <a:rPr lang="en-US" sz="2800" b="1" dirty="0">
                <a:solidFill>
                  <a:srgbClr val="92D050"/>
                </a:solidFill>
              </a:rPr>
              <a:t>add VarAC</a:t>
            </a:r>
          </a:p>
        </p:txBody>
      </p:sp>
      <p:pic>
        <p:nvPicPr>
          <p:cNvPr id="54" name="Graphic 53" descr="Customer review outline">
            <a:extLst>
              <a:ext uri="{FF2B5EF4-FFF2-40B4-BE49-F238E27FC236}">
                <a16:creationId xmlns:a16="http://schemas.microsoft.com/office/drawing/2014/main" id="{3D88B695-DA9F-6349-7F18-06B0093684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723601" y="4750321"/>
            <a:ext cx="914400" cy="9144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A79E976-7B8C-555C-CF42-5837594DACFA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EFFDCE5-A1B8-1CB6-A195-0008012DE891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274612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97CF17-6867-B58B-FF31-D2A89C6EB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73A71-D959-ABFA-9654-07A2516D2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636285" cy="892065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BBS Architecture - Communications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E66065-0472-43BB-CCDD-E99D9F83BEB6}"/>
              </a:ext>
            </a:extLst>
          </p:cNvPr>
          <p:cNvCxnSpPr>
            <a:cxnSpLocks/>
          </p:cNvCxnSpPr>
          <p:nvPr/>
        </p:nvCxnSpPr>
        <p:spPr>
          <a:xfrm flipV="1">
            <a:off x="3793285" y="1402272"/>
            <a:ext cx="0" cy="3492418"/>
          </a:xfrm>
          <a:prstGeom prst="line">
            <a:avLst/>
          </a:prstGeom>
          <a:ln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03CF94E-2C4E-8E92-911E-76E07FE7C563}"/>
              </a:ext>
            </a:extLst>
          </p:cNvPr>
          <p:cNvCxnSpPr>
            <a:cxnSpLocks/>
          </p:cNvCxnSpPr>
          <p:nvPr/>
        </p:nvCxnSpPr>
        <p:spPr>
          <a:xfrm>
            <a:off x="7656245" y="3734292"/>
            <a:ext cx="2950796" cy="0"/>
          </a:xfrm>
          <a:prstGeom prst="line">
            <a:avLst/>
          </a:prstGeom>
          <a:ln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C966F8BE-928D-4548-0D5E-070F3530BE5A}"/>
              </a:ext>
            </a:extLst>
          </p:cNvPr>
          <p:cNvSpPr txBox="1"/>
          <p:nvPr/>
        </p:nvSpPr>
        <p:spPr>
          <a:xfrm>
            <a:off x="1234571" y="1928466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National DBs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E42E2D-9F39-D1A5-6596-ED239AA59DFD}"/>
              </a:ext>
            </a:extLst>
          </p:cNvPr>
          <p:cNvSpPr txBox="1"/>
          <p:nvPr/>
        </p:nvSpPr>
        <p:spPr>
          <a:xfrm>
            <a:off x="8851597" y="3336309"/>
            <a:ext cx="1327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Local Users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50F524-28ED-0001-9648-7F1D4D90D090}"/>
              </a:ext>
            </a:extLst>
          </p:cNvPr>
          <p:cNvSpPr txBox="1"/>
          <p:nvPr/>
        </p:nvSpPr>
        <p:spPr>
          <a:xfrm>
            <a:off x="8428214" y="4034488"/>
            <a:ext cx="2186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Regional DBs/Users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7F3F943-0F34-272C-50CA-0C28A21A7BDE}"/>
              </a:ext>
            </a:extLst>
          </p:cNvPr>
          <p:cNvGrpSpPr/>
          <p:nvPr/>
        </p:nvGrpSpPr>
        <p:grpSpPr>
          <a:xfrm>
            <a:off x="4247501" y="2074118"/>
            <a:ext cx="3004737" cy="1975299"/>
            <a:chOff x="4261300" y="2802194"/>
            <a:chExt cx="3004737" cy="1975299"/>
          </a:xfrm>
        </p:grpSpPr>
        <p:sp>
          <p:nvSpPr>
            <p:cNvPr id="14" name="Cylinder 13">
              <a:extLst>
                <a:ext uri="{FF2B5EF4-FFF2-40B4-BE49-F238E27FC236}">
                  <a16:creationId xmlns:a16="http://schemas.microsoft.com/office/drawing/2014/main" id="{D0AEFEF3-9B97-8BCB-0672-8F8B636C008B}"/>
                </a:ext>
              </a:extLst>
            </p:cNvPr>
            <p:cNvSpPr/>
            <p:nvPr/>
          </p:nvSpPr>
          <p:spPr>
            <a:xfrm>
              <a:off x="4718500" y="2802194"/>
              <a:ext cx="2088369" cy="1704913"/>
            </a:xfrm>
            <a:prstGeom prst="ca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R3EC</a:t>
              </a:r>
            </a:p>
            <a:p>
              <a:pPr algn="ctr"/>
              <a:r>
                <a:rPr lang="en-US" dirty="0"/>
                <a:t>Data</a:t>
              </a:r>
            </a:p>
            <a:p>
              <a:pPr algn="ctr"/>
              <a:r>
                <a:rPr lang="en-US" dirty="0"/>
                <a:t>Comms</a:t>
              </a:r>
            </a:p>
            <a:p>
              <a:pPr algn="ctr"/>
              <a:r>
                <a:rPr lang="en-US" dirty="0"/>
                <a:t>Sync</a:t>
              </a:r>
            </a:p>
          </p:txBody>
        </p:sp>
        <p:sp>
          <p:nvSpPr>
            <p:cNvPr id="15" name="Cylinder 14">
              <a:extLst>
                <a:ext uri="{FF2B5EF4-FFF2-40B4-BE49-F238E27FC236}">
                  <a16:creationId xmlns:a16="http://schemas.microsoft.com/office/drawing/2014/main" id="{773FF7E1-63BC-2586-F02F-8C862033674A}"/>
                </a:ext>
              </a:extLst>
            </p:cNvPr>
            <p:cNvSpPr/>
            <p:nvPr/>
          </p:nvSpPr>
          <p:spPr>
            <a:xfrm>
              <a:off x="6250365" y="3787386"/>
              <a:ext cx="1015672" cy="990107"/>
            </a:xfrm>
            <a:prstGeom prst="can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BPQ</a:t>
              </a:r>
            </a:p>
            <a:p>
              <a:pPr algn="ctr"/>
              <a:r>
                <a:rPr lang="en-US" sz="1400" dirty="0"/>
                <a:t>Win11</a:t>
              </a:r>
            </a:p>
          </p:txBody>
        </p:sp>
        <p:sp>
          <p:nvSpPr>
            <p:cNvPr id="16" name="Cylinder 15">
              <a:extLst>
                <a:ext uri="{FF2B5EF4-FFF2-40B4-BE49-F238E27FC236}">
                  <a16:creationId xmlns:a16="http://schemas.microsoft.com/office/drawing/2014/main" id="{038AB266-ADE5-E970-6955-32A7BA27ACA9}"/>
                </a:ext>
              </a:extLst>
            </p:cNvPr>
            <p:cNvSpPr/>
            <p:nvPr/>
          </p:nvSpPr>
          <p:spPr>
            <a:xfrm>
              <a:off x="4261300" y="3787386"/>
              <a:ext cx="1015672" cy="990107"/>
            </a:xfrm>
            <a:prstGeom prst="can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BPQ</a:t>
              </a:r>
            </a:p>
            <a:p>
              <a:pPr algn="ctr"/>
              <a:r>
                <a:rPr lang="en-US" sz="1200" dirty="0"/>
                <a:t>Win11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EE5060E-A964-FDEC-EDD8-3F7FC0195304}"/>
                </a:ext>
              </a:extLst>
            </p:cNvPr>
            <p:cNvSpPr txBox="1"/>
            <p:nvPr/>
          </p:nvSpPr>
          <p:spPr>
            <a:xfrm>
              <a:off x="5070026" y="2802194"/>
              <a:ext cx="13853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Shared Files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87AB129-9B0D-BAC8-2C3D-9B47ED446B7C}"/>
                </a:ext>
              </a:extLst>
            </p:cNvPr>
            <p:cNvSpPr txBox="1"/>
            <p:nvPr/>
          </p:nvSpPr>
          <p:spPr>
            <a:xfrm>
              <a:off x="4569402" y="3787386"/>
              <a:ext cx="3994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HF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1A6C8B8-F7D9-4033-4E56-FA443448E40A}"/>
                </a:ext>
              </a:extLst>
            </p:cNvPr>
            <p:cNvSpPr txBox="1"/>
            <p:nvPr/>
          </p:nvSpPr>
          <p:spPr>
            <a:xfrm>
              <a:off x="6555838" y="3787386"/>
              <a:ext cx="50206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VHF</a:t>
              </a:r>
            </a:p>
          </p:txBody>
        </p:sp>
      </p:grpSp>
      <p:pic>
        <p:nvPicPr>
          <p:cNvPr id="20" name="Graphic 19" descr="Customer review outline">
            <a:extLst>
              <a:ext uri="{FF2B5EF4-FFF2-40B4-BE49-F238E27FC236}">
                <a16:creationId xmlns:a16="http://schemas.microsoft.com/office/drawing/2014/main" id="{633D3FBA-C866-5FCD-55AB-9A6BF1C5DF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801838" y="1376263"/>
            <a:ext cx="914400" cy="914400"/>
          </a:xfrm>
          <a:prstGeom prst="rect">
            <a:avLst/>
          </a:prstGeom>
        </p:spPr>
      </p:pic>
      <p:pic>
        <p:nvPicPr>
          <p:cNvPr id="21" name="Graphic 20" descr="Customer review outline">
            <a:extLst>
              <a:ext uri="{FF2B5EF4-FFF2-40B4-BE49-F238E27FC236}">
                <a16:creationId xmlns:a16="http://schemas.microsoft.com/office/drawing/2014/main" id="{FBF714CF-BA52-E94B-5935-54909A38DC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90442" y="1346664"/>
            <a:ext cx="914400" cy="914400"/>
          </a:xfrm>
          <a:prstGeom prst="rect">
            <a:avLst/>
          </a:prstGeom>
        </p:spPr>
      </p:pic>
      <p:pic>
        <p:nvPicPr>
          <p:cNvPr id="22" name="Graphic 21" descr="Customer review outline">
            <a:extLst>
              <a:ext uri="{FF2B5EF4-FFF2-40B4-BE49-F238E27FC236}">
                <a16:creationId xmlns:a16="http://schemas.microsoft.com/office/drawing/2014/main" id="{ABE19E9C-FDA3-8630-F504-DF371B573B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546140" y="1703793"/>
            <a:ext cx="914400" cy="914400"/>
          </a:xfrm>
          <a:prstGeom prst="rect">
            <a:avLst/>
          </a:prstGeom>
        </p:spPr>
      </p:pic>
      <p:sp>
        <p:nvSpPr>
          <p:cNvPr id="24" name="Cylinder 23">
            <a:extLst>
              <a:ext uri="{FF2B5EF4-FFF2-40B4-BE49-F238E27FC236}">
                <a16:creationId xmlns:a16="http://schemas.microsoft.com/office/drawing/2014/main" id="{72354B2B-D9F3-E29D-8F30-293370537D81}"/>
              </a:ext>
            </a:extLst>
          </p:cNvPr>
          <p:cNvSpPr/>
          <p:nvPr/>
        </p:nvSpPr>
        <p:spPr>
          <a:xfrm>
            <a:off x="7928301" y="5076855"/>
            <a:ext cx="700512" cy="606159"/>
          </a:xfrm>
          <a:prstGeom prst="ca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5" name="Cylinder 24">
            <a:extLst>
              <a:ext uri="{FF2B5EF4-FFF2-40B4-BE49-F238E27FC236}">
                <a16:creationId xmlns:a16="http://schemas.microsoft.com/office/drawing/2014/main" id="{804AE85D-789D-A1B6-BF9D-7C5059169D66}"/>
              </a:ext>
            </a:extLst>
          </p:cNvPr>
          <p:cNvSpPr/>
          <p:nvPr/>
        </p:nvSpPr>
        <p:spPr>
          <a:xfrm>
            <a:off x="7578045" y="5248868"/>
            <a:ext cx="700512" cy="606159"/>
          </a:xfrm>
          <a:prstGeom prst="can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pic>
        <p:nvPicPr>
          <p:cNvPr id="26" name="Graphic 25" descr="Customer review outline">
            <a:extLst>
              <a:ext uri="{FF2B5EF4-FFF2-40B4-BE49-F238E27FC236}">
                <a16:creationId xmlns:a16="http://schemas.microsoft.com/office/drawing/2014/main" id="{5F35716F-1148-3D38-28B7-D366C41A65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762237" y="5094747"/>
            <a:ext cx="914400" cy="914400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B69F33D-F22C-1A8D-59AE-BB553D9577F7}"/>
              </a:ext>
            </a:extLst>
          </p:cNvPr>
          <p:cNvCxnSpPr>
            <a:cxnSpLocks/>
          </p:cNvCxnSpPr>
          <p:nvPr/>
        </p:nvCxnSpPr>
        <p:spPr>
          <a:xfrm flipH="1">
            <a:off x="7403690" y="2430670"/>
            <a:ext cx="2072506" cy="98653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A5A8C36-388E-F84C-50B0-5578447AB03C}"/>
              </a:ext>
            </a:extLst>
          </p:cNvPr>
          <p:cNvCxnSpPr>
            <a:cxnSpLocks/>
          </p:cNvCxnSpPr>
          <p:nvPr/>
        </p:nvCxnSpPr>
        <p:spPr>
          <a:xfrm>
            <a:off x="7044100" y="4065738"/>
            <a:ext cx="1384114" cy="1011117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3E0B8C1-1CB0-0418-FBCC-A604283D7F47}"/>
              </a:ext>
            </a:extLst>
          </p:cNvPr>
          <p:cNvCxnSpPr>
            <a:cxnSpLocks/>
            <a:endCxn id="25" idx="2"/>
          </p:cNvCxnSpPr>
          <p:nvPr/>
        </p:nvCxnSpPr>
        <p:spPr>
          <a:xfrm>
            <a:off x="4977106" y="4065738"/>
            <a:ext cx="2600939" cy="148621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DE7154A8-2F9C-140E-F29B-785669D1E247}"/>
              </a:ext>
            </a:extLst>
          </p:cNvPr>
          <p:cNvCxnSpPr>
            <a:cxnSpLocks/>
            <a:endCxn id="16" idx="2"/>
          </p:cNvCxnSpPr>
          <p:nvPr/>
        </p:nvCxnSpPr>
        <p:spPr>
          <a:xfrm flipV="1">
            <a:off x="2406058" y="3554364"/>
            <a:ext cx="1841443" cy="522711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834B044C-86D8-D2BC-85D3-4FB4A75E73D8}"/>
              </a:ext>
            </a:extLst>
          </p:cNvPr>
          <p:cNvCxnSpPr>
            <a:cxnSpLocks/>
            <a:endCxn id="16" idx="2"/>
          </p:cNvCxnSpPr>
          <p:nvPr/>
        </p:nvCxnSpPr>
        <p:spPr>
          <a:xfrm flipV="1">
            <a:off x="2233392" y="3554364"/>
            <a:ext cx="2014109" cy="152253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7DE8B21-2E2E-D626-788D-3FB8957784F1}"/>
              </a:ext>
            </a:extLst>
          </p:cNvPr>
          <p:cNvCxnSpPr>
            <a:cxnSpLocks/>
            <a:endCxn id="16" idx="2"/>
          </p:cNvCxnSpPr>
          <p:nvPr/>
        </p:nvCxnSpPr>
        <p:spPr>
          <a:xfrm>
            <a:off x="2012795" y="3420906"/>
            <a:ext cx="2234706" cy="13345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E4B5569-DB5E-6A31-35A9-BDFC8797D86C}"/>
              </a:ext>
            </a:extLst>
          </p:cNvPr>
          <p:cNvCxnSpPr>
            <a:cxnSpLocks/>
            <a:endCxn id="16" idx="2"/>
          </p:cNvCxnSpPr>
          <p:nvPr/>
        </p:nvCxnSpPr>
        <p:spPr>
          <a:xfrm>
            <a:off x="1809724" y="3074329"/>
            <a:ext cx="2437777" cy="48003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B93DE74-99AA-F942-131B-C3360F749C40}"/>
              </a:ext>
            </a:extLst>
          </p:cNvPr>
          <p:cNvGrpSpPr/>
          <p:nvPr/>
        </p:nvGrpSpPr>
        <p:grpSpPr>
          <a:xfrm>
            <a:off x="422837" y="2812460"/>
            <a:ext cx="1994964" cy="1622079"/>
            <a:chOff x="955169" y="2730418"/>
            <a:chExt cx="1994964" cy="1622079"/>
          </a:xfrm>
        </p:grpSpPr>
        <p:sp>
          <p:nvSpPr>
            <p:cNvPr id="9" name="Cylinder 8">
              <a:extLst>
                <a:ext uri="{FF2B5EF4-FFF2-40B4-BE49-F238E27FC236}">
                  <a16:creationId xmlns:a16="http://schemas.microsoft.com/office/drawing/2014/main" id="{3068B119-8184-4BA1-5B88-AC8E6FC7E516}"/>
                </a:ext>
              </a:extLst>
            </p:cNvPr>
            <p:cNvSpPr/>
            <p:nvPr/>
          </p:nvSpPr>
          <p:spPr>
            <a:xfrm>
              <a:off x="1633894" y="2730418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0" name="Cylinder 9">
              <a:extLst>
                <a:ext uri="{FF2B5EF4-FFF2-40B4-BE49-F238E27FC236}">
                  <a16:creationId xmlns:a16="http://schemas.microsoft.com/office/drawing/2014/main" id="{06FC52A1-8F9B-A287-E057-3437832CC0AB}"/>
                </a:ext>
              </a:extLst>
            </p:cNvPr>
            <p:cNvSpPr/>
            <p:nvPr/>
          </p:nvSpPr>
          <p:spPr>
            <a:xfrm>
              <a:off x="1823165" y="3105274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1" name="Cylinder 10">
              <a:extLst>
                <a:ext uri="{FF2B5EF4-FFF2-40B4-BE49-F238E27FC236}">
                  <a16:creationId xmlns:a16="http://schemas.microsoft.com/office/drawing/2014/main" id="{766AA790-F323-EF3A-FA14-BF8CFCD3BFF4}"/>
                </a:ext>
              </a:extLst>
            </p:cNvPr>
            <p:cNvSpPr/>
            <p:nvPr/>
          </p:nvSpPr>
          <p:spPr>
            <a:xfrm>
              <a:off x="2036393" y="3443259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2" name="Cylinder 11">
              <a:extLst>
                <a:ext uri="{FF2B5EF4-FFF2-40B4-BE49-F238E27FC236}">
                  <a16:creationId xmlns:a16="http://schemas.microsoft.com/office/drawing/2014/main" id="{04B86585-1262-7BD7-A8A5-82E1141DAC03}"/>
                </a:ext>
              </a:extLst>
            </p:cNvPr>
            <p:cNvSpPr/>
            <p:nvPr/>
          </p:nvSpPr>
          <p:spPr>
            <a:xfrm>
              <a:off x="2249621" y="3746338"/>
              <a:ext cx="700512" cy="606159"/>
            </a:xfrm>
            <a:prstGeom prst="ca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pic>
          <p:nvPicPr>
            <p:cNvPr id="34" name="Graphic 33" descr="Customer review outline">
              <a:extLst>
                <a:ext uri="{FF2B5EF4-FFF2-40B4-BE49-F238E27FC236}">
                  <a16:creationId xmlns:a16="http://schemas.microsoft.com/office/drawing/2014/main" id="{7BE7D29E-3B1E-DAE1-B15D-BABE5AEB17B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5169" y="3330512"/>
              <a:ext cx="914400" cy="914400"/>
            </a:xfrm>
            <a:prstGeom prst="rect">
              <a:avLst/>
            </a:prstGeom>
          </p:spPr>
        </p:pic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F987D458-D828-7011-76D4-EF10ED683C92}"/>
              </a:ext>
            </a:extLst>
          </p:cNvPr>
          <p:cNvSpPr txBox="1"/>
          <p:nvPr/>
        </p:nvSpPr>
        <p:spPr>
          <a:xfrm>
            <a:off x="2564041" y="2914816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Vara HF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AFF10EC-EA39-A891-9CC0-2D838E73AFE1}"/>
              </a:ext>
            </a:extLst>
          </p:cNvPr>
          <p:cNvSpPr txBox="1"/>
          <p:nvPr/>
        </p:nvSpPr>
        <p:spPr>
          <a:xfrm>
            <a:off x="5418506" y="4484494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Vara HF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1ECF5DA-8349-E3F3-320B-0E40DE83AC30}"/>
              </a:ext>
            </a:extLst>
          </p:cNvPr>
          <p:cNvSpPr txBox="1"/>
          <p:nvPr/>
        </p:nvSpPr>
        <p:spPr>
          <a:xfrm>
            <a:off x="7021931" y="4436851"/>
            <a:ext cx="2739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Packet or Vara VHF/UHF</a:t>
            </a:r>
          </a:p>
        </p:txBody>
      </p:sp>
      <p:pic>
        <p:nvPicPr>
          <p:cNvPr id="5" name="Graphic 4" descr="Customer review outline">
            <a:extLst>
              <a:ext uri="{FF2B5EF4-FFF2-40B4-BE49-F238E27FC236}">
                <a16:creationId xmlns:a16="http://schemas.microsoft.com/office/drawing/2014/main" id="{8BED9B48-0602-1DA8-F0A7-96817BD023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651748" y="5094747"/>
            <a:ext cx="914400" cy="914400"/>
          </a:xfrm>
          <a:prstGeom prst="rect">
            <a:avLst/>
          </a:prstGeom>
        </p:spPr>
      </p:pic>
      <p:pic>
        <p:nvPicPr>
          <p:cNvPr id="35" name="Graphic 34" descr="Customer review outline">
            <a:extLst>
              <a:ext uri="{FF2B5EF4-FFF2-40B4-BE49-F238E27FC236}">
                <a16:creationId xmlns:a16="http://schemas.microsoft.com/office/drawing/2014/main" id="{8E8FC75E-C243-AFA8-A40F-EE9308A5B9D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357832" y="978144"/>
            <a:ext cx="914400" cy="914400"/>
          </a:xfrm>
          <a:prstGeom prst="rect">
            <a:avLst/>
          </a:prstGeom>
        </p:spPr>
      </p:pic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E218FC6-D7A7-B32E-7267-632D0BC9BA7C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3219437" y="4031048"/>
            <a:ext cx="1050233" cy="1063699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D1D943F-A11A-CE09-DEAF-8B2F62E64C1A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563671" y="4131459"/>
            <a:ext cx="545277" cy="963288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F24E383-C108-8ABC-AA77-66FBCBAF2A71}"/>
              </a:ext>
            </a:extLst>
          </p:cNvPr>
          <p:cNvCxnSpPr>
            <a:cxnSpLocks/>
          </p:cNvCxnSpPr>
          <p:nvPr/>
        </p:nvCxnSpPr>
        <p:spPr>
          <a:xfrm flipV="1">
            <a:off x="7064095" y="1950453"/>
            <a:ext cx="373984" cy="521437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E4A7CA63-3FAA-98E8-4E94-62A30A5396FA}"/>
              </a:ext>
            </a:extLst>
          </p:cNvPr>
          <p:cNvSpPr txBox="1"/>
          <p:nvPr/>
        </p:nvSpPr>
        <p:spPr>
          <a:xfrm>
            <a:off x="7404152" y="1710436"/>
            <a:ext cx="13067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92D050"/>
                </a:solidFill>
              </a:rPr>
              <a:t>VarAC BBS</a:t>
            </a:r>
          </a:p>
          <a:p>
            <a:pPr algn="ctr"/>
            <a:r>
              <a:rPr lang="en-US" b="1" dirty="0">
                <a:solidFill>
                  <a:srgbClr val="92D050"/>
                </a:solidFill>
              </a:rPr>
              <a:t> Access</a:t>
            </a:r>
          </a:p>
          <a:p>
            <a:pPr algn="ctr"/>
            <a:r>
              <a:rPr lang="en-US" b="1" dirty="0">
                <a:solidFill>
                  <a:srgbClr val="92D050"/>
                </a:solidFill>
              </a:rPr>
              <a:t>VHF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27E7F0A-4C36-1DAD-7B31-BD983DB284C5}"/>
              </a:ext>
            </a:extLst>
          </p:cNvPr>
          <p:cNvSpPr txBox="1"/>
          <p:nvPr/>
        </p:nvSpPr>
        <p:spPr>
          <a:xfrm>
            <a:off x="3480453" y="4853826"/>
            <a:ext cx="1306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92D050"/>
                </a:solidFill>
              </a:rPr>
              <a:t>VarAC BBS</a:t>
            </a:r>
          </a:p>
          <a:p>
            <a:pPr algn="ctr"/>
            <a:r>
              <a:rPr lang="en-US" b="1" dirty="0">
                <a:solidFill>
                  <a:srgbClr val="92D050"/>
                </a:solidFill>
              </a:rPr>
              <a:t> Access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C5C917D0-A6A7-418A-1C2F-1CB44D83C068}"/>
              </a:ext>
            </a:extLst>
          </p:cNvPr>
          <p:cNvSpPr txBox="1">
            <a:spLocks/>
          </p:cNvSpPr>
          <p:nvPr/>
        </p:nvSpPr>
        <p:spPr>
          <a:xfrm>
            <a:off x="631483" y="776694"/>
            <a:ext cx="10636285" cy="5102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</a:rPr>
              <a:t>Extended EmComm Exercise </a:t>
            </a:r>
            <a:r>
              <a:rPr lang="en-US" sz="2800" b="1" dirty="0">
                <a:solidFill>
                  <a:srgbClr val="FFFF00"/>
                </a:solidFill>
              </a:rPr>
              <a:t>add </a:t>
            </a:r>
            <a:r>
              <a:rPr lang="en-US" sz="2800" b="1" dirty="0" err="1">
                <a:solidFill>
                  <a:srgbClr val="FFFF00"/>
                </a:solidFill>
              </a:rPr>
              <a:t>CommStat</a:t>
            </a:r>
            <a:endParaRPr lang="en-US" sz="2800" b="1" dirty="0">
              <a:solidFill>
                <a:srgbClr val="FFFF00"/>
              </a:solidFill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0636A140-CE5C-CCA9-D136-F77A565DB768}"/>
              </a:ext>
            </a:extLst>
          </p:cNvPr>
          <p:cNvGrpSpPr/>
          <p:nvPr/>
        </p:nvGrpSpPr>
        <p:grpSpPr>
          <a:xfrm>
            <a:off x="5559018" y="4951488"/>
            <a:ext cx="1002197" cy="829059"/>
            <a:chOff x="1085356" y="4748814"/>
            <a:chExt cx="1157029" cy="995841"/>
          </a:xfrm>
        </p:grpSpPr>
        <p:pic>
          <p:nvPicPr>
            <p:cNvPr id="37" name="Graphic 36" descr="Connections outline">
              <a:extLst>
                <a:ext uri="{FF2B5EF4-FFF2-40B4-BE49-F238E27FC236}">
                  <a16:creationId xmlns:a16="http://schemas.microsoft.com/office/drawing/2014/main" id="{F10B3893-4987-F8FF-2D8F-7AFF195C1A7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52541" y="4748814"/>
              <a:ext cx="751343" cy="751343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AC5933E-70D1-EA1C-ACFF-10A2E5D7CA57}"/>
                </a:ext>
              </a:extLst>
            </p:cNvPr>
            <p:cNvSpPr txBox="1"/>
            <p:nvPr/>
          </p:nvSpPr>
          <p:spPr>
            <a:xfrm>
              <a:off x="1085356" y="5374962"/>
              <a:ext cx="1157029" cy="369693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1" dirty="0" err="1">
                  <a:solidFill>
                    <a:srgbClr val="FFFF00"/>
                  </a:solidFill>
                </a:rPr>
                <a:t>CommStat</a:t>
              </a:r>
              <a:endParaRPr lang="en-US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3AA4BBF-B114-E7DA-C1A7-4E0FB5EEFADD}"/>
              </a:ext>
            </a:extLst>
          </p:cNvPr>
          <p:cNvGrpSpPr/>
          <p:nvPr/>
        </p:nvGrpSpPr>
        <p:grpSpPr>
          <a:xfrm>
            <a:off x="482120" y="4206987"/>
            <a:ext cx="1002197" cy="829059"/>
            <a:chOff x="1085356" y="4748814"/>
            <a:chExt cx="1157029" cy="995841"/>
          </a:xfrm>
        </p:grpSpPr>
        <p:pic>
          <p:nvPicPr>
            <p:cNvPr id="55" name="Graphic 54" descr="Connections outline">
              <a:extLst>
                <a:ext uri="{FF2B5EF4-FFF2-40B4-BE49-F238E27FC236}">
                  <a16:creationId xmlns:a16="http://schemas.microsoft.com/office/drawing/2014/main" id="{7ECA9D9E-D25B-84D0-B003-8704BB31292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52541" y="4748814"/>
              <a:ext cx="751343" cy="751343"/>
            </a:xfrm>
            <a:prstGeom prst="rect">
              <a:avLst/>
            </a:prstGeom>
          </p:spPr>
        </p:pic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35E5931-500A-31D1-5F16-38963852B346}"/>
                </a:ext>
              </a:extLst>
            </p:cNvPr>
            <p:cNvSpPr txBox="1"/>
            <p:nvPr/>
          </p:nvSpPr>
          <p:spPr>
            <a:xfrm>
              <a:off x="1085356" y="5374962"/>
              <a:ext cx="1157029" cy="369693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1" dirty="0" err="1">
                  <a:solidFill>
                    <a:srgbClr val="FFFF00"/>
                  </a:solidFill>
                </a:rPr>
                <a:t>CommStat</a:t>
              </a:r>
              <a:endParaRPr lang="en-US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8A61BEB-932E-CB48-BC43-9E3DC1C0D21E}"/>
              </a:ext>
            </a:extLst>
          </p:cNvPr>
          <p:cNvGrpSpPr/>
          <p:nvPr/>
        </p:nvGrpSpPr>
        <p:grpSpPr>
          <a:xfrm>
            <a:off x="9766597" y="4781331"/>
            <a:ext cx="1002197" cy="829059"/>
            <a:chOff x="1085356" y="4748814"/>
            <a:chExt cx="1157029" cy="995841"/>
          </a:xfrm>
        </p:grpSpPr>
        <p:pic>
          <p:nvPicPr>
            <p:cNvPr id="58" name="Graphic 57" descr="Connections outline">
              <a:extLst>
                <a:ext uri="{FF2B5EF4-FFF2-40B4-BE49-F238E27FC236}">
                  <a16:creationId xmlns:a16="http://schemas.microsoft.com/office/drawing/2014/main" id="{AE27217C-6DA5-0D37-B0E3-F2E1FAC833C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52541" y="4748814"/>
              <a:ext cx="751343" cy="751343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5BBB617E-3ACE-D48F-D9B5-63A10EEA9EA4}"/>
                </a:ext>
              </a:extLst>
            </p:cNvPr>
            <p:cNvSpPr txBox="1"/>
            <p:nvPr/>
          </p:nvSpPr>
          <p:spPr>
            <a:xfrm>
              <a:off x="1085356" y="5374962"/>
              <a:ext cx="1157029" cy="369693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1" dirty="0" err="1">
                  <a:solidFill>
                    <a:srgbClr val="FFFF00"/>
                  </a:solidFill>
                </a:rPr>
                <a:t>CommStat</a:t>
              </a:r>
              <a:endParaRPr lang="en-US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5401987D-4E44-9543-2A2F-E4233481E2E6}"/>
              </a:ext>
            </a:extLst>
          </p:cNvPr>
          <p:cNvGrpSpPr/>
          <p:nvPr/>
        </p:nvGrpSpPr>
        <p:grpSpPr>
          <a:xfrm>
            <a:off x="9515093" y="872404"/>
            <a:ext cx="1002197" cy="829059"/>
            <a:chOff x="1085356" y="4748814"/>
            <a:chExt cx="1157029" cy="995841"/>
          </a:xfrm>
        </p:grpSpPr>
        <p:pic>
          <p:nvPicPr>
            <p:cNvPr id="61" name="Graphic 60" descr="Connections outline">
              <a:extLst>
                <a:ext uri="{FF2B5EF4-FFF2-40B4-BE49-F238E27FC236}">
                  <a16:creationId xmlns:a16="http://schemas.microsoft.com/office/drawing/2014/main" id="{A8E920DD-A43B-9A0C-C1D0-032913398B5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52541" y="4748814"/>
              <a:ext cx="751343" cy="751343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12B881F-64A2-09F2-D408-7EC57C9F5B79}"/>
                </a:ext>
              </a:extLst>
            </p:cNvPr>
            <p:cNvSpPr txBox="1"/>
            <p:nvPr/>
          </p:nvSpPr>
          <p:spPr>
            <a:xfrm>
              <a:off x="1085356" y="5374962"/>
              <a:ext cx="1157029" cy="369693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1" dirty="0" err="1">
                  <a:solidFill>
                    <a:srgbClr val="FFFF00"/>
                  </a:solidFill>
                </a:rPr>
                <a:t>CommStat</a:t>
              </a:r>
              <a:endParaRPr lang="en-US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DBB479F-3B46-862F-FE96-91BB03097224}"/>
              </a:ext>
            </a:extLst>
          </p:cNvPr>
          <p:cNvGrpSpPr/>
          <p:nvPr/>
        </p:nvGrpSpPr>
        <p:grpSpPr>
          <a:xfrm>
            <a:off x="6171432" y="1245287"/>
            <a:ext cx="1002197" cy="829059"/>
            <a:chOff x="1085356" y="4748814"/>
            <a:chExt cx="1157029" cy="995841"/>
          </a:xfrm>
        </p:grpSpPr>
        <p:pic>
          <p:nvPicPr>
            <p:cNvPr id="64" name="Graphic 63" descr="Connections outline">
              <a:extLst>
                <a:ext uri="{FF2B5EF4-FFF2-40B4-BE49-F238E27FC236}">
                  <a16:creationId xmlns:a16="http://schemas.microsoft.com/office/drawing/2014/main" id="{17D088F6-B22F-F7CA-1E7F-5F313167FB2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52541" y="4748814"/>
              <a:ext cx="751343" cy="751343"/>
            </a:xfrm>
            <a:prstGeom prst="rect">
              <a:avLst/>
            </a:prstGeom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6E2964B6-C39E-5DC0-2A64-290241D261D3}"/>
                </a:ext>
              </a:extLst>
            </p:cNvPr>
            <p:cNvSpPr txBox="1"/>
            <p:nvPr/>
          </p:nvSpPr>
          <p:spPr>
            <a:xfrm>
              <a:off x="1085356" y="5374962"/>
              <a:ext cx="1157029" cy="369693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1" dirty="0" err="1">
                  <a:solidFill>
                    <a:srgbClr val="FFFF00"/>
                  </a:solidFill>
                </a:rPr>
                <a:t>CommStat</a:t>
              </a:r>
              <a:endParaRPr lang="en-US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D7F4F3F1-5969-5DAE-7B73-F921E0529E03}"/>
              </a:ext>
            </a:extLst>
          </p:cNvPr>
          <p:cNvGrpSpPr/>
          <p:nvPr/>
        </p:nvGrpSpPr>
        <p:grpSpPr>
          <a:xfrm>
            <a:off x="1850255" y="5137417"/>
            <a:ext cx="1002197" cy="829059"/>
            <a:chOff x="1085356" y="4748814"/>
            <a:chExt cx="1157029" cy="995841"/>
          </a:xfrm>
        </p:grpSpPr>
        <p:pic>
          <p:nvPicPr>
            <p:cNvPr id="67" name="Graphic 66" descr="Connections outline">
              <a:extLst>
                <a:ext uri="{FF2B5EF4-FFF2-40B4-BE49-F238E27FC236}">
                  <a16:creationId xmlns:a16="http://schemas.microsoft.com/office/drawing/2014/main" id="{82F85C52-10CA-C62E-1904-067267DCCD1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52541" y="4748814"/>
              <a:ext cx="751343" cy="751343"/>
            </a:xfrm>
            <a:prstGeom prst="rect">
              <a:avLst/>
            </a:prstGeom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FCD64E55-8B89-6724-8400-C0142448BF4A}"/>
                </a:ext>
              </a:extLst>
            </p:cNvPr>
            <p:cNvSpPr txBox="1"/>
            <p:nvPr/>
          </p:nvSpPr>
          <p:spPr>
            <a:xfrm>
              <a:off x="1085356" y="5374962"/>
              <a:ext cx="1157029" cy="369693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1" dirty="0" err="1">
                  <a:solidFill>
                    <a:srgbClr val="FFFF00"/>
                  </a:solidFill>
                </a:rPr>
                <a:t>CommStat</a:t>
              </a:r>
              <a:endParaRPr lang="en-US" sz="1400" b="1" dirty="0">
                <a:solidFill>
                  <a:srgbClr val="FFFF00"/>
                </a:solidFill>
              </a:endParaRPr>
            </a:p>
          </p:txBody>
        </p:sp>
      </p:grpSp>
      <p:pic>
        <p:nvPicPr>
          <p:cNvPr id="70" name="Graphic 69" descr="Customer review outline">
            <a:extLst>
              <a:ext uri="{FF2B5EF4-FFF2-40B4-BE49-F238E27FC236}">
                <a16:creationId xmlns:a16="http://schemas.microsoft.com/office/drawing/2014/main" id="{49473D3C-B08E-91BD-DB96-56B97A7130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692122" y="4821740"/>
            <a:ext cx="914400" cy="914400"/>
          </a:xfrm>
          <a:prstGeom prst="rect">
            <a:avLst/>
          </a:prstGeom>
        </p:spPr>
      </p:pic>
      <p:sp>
        <p:nvSpPr>
          <p:cNvPr id="23" name="Cylinder 22">
            <a:extLst>
              <a:ext uri="{FF2B5EF4-FFF2-40B4-BE49-F238E27FC236}">
                <a16:creationId xmlns:a16="http://schemas.microsoft.com/office/drawing/2014/main" id="{09342B75-3172-AB66-F950-AB7DE273ABEA}"/>
              </a:ext>
            </a:extLst>
          </p:cNvPr>
          <p:cNvSpPr/>
          <p:nvPr/>
        </p:nvSpPr>
        <p:spPr>
          <a:xfrm>
            <a:off x="6491747" y="2508407"/>
            <a:ext cx="621256" cy="429444"/>
          </a:xfrm>
          <a:prstGeom prst="can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AUX</a:t>
            </a:r>
            <a:r>
              <a:rPr lang="en-US" sz="1000" b="1" dirty="0">
                <a:solidFill>
                  <a:srgbClr val="FF0000"/>
                </a:solidFill>
              </a:rPr>
              <a:t>*</a:t>
            </a:r>
          </a:p>
          <a:p>
            <a:pPr algn="ctr"/>
            <a:r>
              <a:rPr lang="en-US" sz="1000" b="1" dirty="0"/>
              <a:t>DB</a:t>
            </a:r>
          </a:p>
        </p:txBody>
      </p:sp>
      <p:sp>
        <p:nvSpPr>
          <p:cNvPr id="44" name="Cylinder 43">
            <a:extLst>
              <a:ext uri="{FF2B5EF4-FFF2-40B4-BE49-F238E27FC236}">
                <a16:creationId xmlns:a16="http://schemas.microsoft.com/office/drawing/2014/main" id="{C9E90D0F-55D0-0B99-1035-CE48C56AD363}"/>
              </a:ext>
            </a:extLst>
          </p:cNvPr>
          <p:cNvSpPr/>
          <p:nvPr/>
        </p:nvSpPr>
        <p:spPr>
          <a:xfrm>
            <a:off x="4349045" y="2528205"/>
            <a:ext cx="621256" cy="429444"/>
          </a:xfrm>
          <a:prstGeom prst="can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AUX</a:t>
            </a:r>
            <a:r>
              <a:rPr lang="en-US" sz="1000" b="1" dirty="0">
                <a:solidFill>
                  <a:srgbClr val="FF0000"/>
                </a:solidFill>
              </a:rPr>
              <a:t>*</a:t>
            </a:r>
          </a:p>
          <a:p>
            <a:pPr algn="ctr"/>
            <a:r>
              <a:rPr lang="en-US" sz="1000" b="1" dirty="0"/>
              <a:t>DB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FD07980-1D04-11B4-3543-279E836BA467}"/>
              </a:ext>
            </a:extLst>
          </p:cNvPr>
          <p:cNvSpPr/>
          <p:nvPr/>
        </p:nvSpPr>
        <p:spPr>
          <a:xfrm>
            <a:off x="804637" y="6299799"/>
            <a:ext cx="6259458" cy="477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*AUX DB Access on Operational Systems//</a:t>
            </a:r>
            <a:r>
              <a:rPr lang="en-US" sz="1200" b="1" dirty="0" err="1">
                <a:solidFill>
                  <a:srgbClr val="FF0000"/>
                </a:solidFill>
              </a:rPr>
              <a:t>CommStat</a:t>
            </a:r>
            <a:r>
              <a:rPr lang="en-US" sz="1200" b="1" dirty="0">
                <a:solidFill>
                  <a:srgbClr val="FF0000"/>
                </a:solidFill>
              </a:rPr>
              <a:t> Web + RF-Based Situational Awareness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2BDD874-E429-F274-FA24-43E6C29ABBE4}"/>
              </a:ext>
            </a:extLst>
          </p:cNvPr>
          <p:cNvSpPr txBox="1"/>
          <p:nvPr/>
        </p:nvSpPr>
        <p:spPr>
          <a:xfrm>
            <a:off x="7665251" y="2730150"/>
            <a:ext cx="25234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Packet 1200 VHF/UHF</a:t>
            </a:r>
          </a:p>
          <a:p>
            <a:r>
              <a:rPr lang="en-US" b="1" dirty="0">
                <a:solidFill>
                  <a:srgbClr val="00B0F0"/>
                </a:solidFill>
              </a:rPr>
              <a:t>Vara VHF/UHF (Wide)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C13A3C2-A5EE-C190-3053-8A5ECD71B109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</p:spTree>
    <p:extLst>
      <p:ext uri="{BB962C8B-B14F-4D97-AF65-F5344CB8AC3E}">
        <p14:creationId xmlns:p14="http://schemas.microsoft.com/office/powerpoint/2010/main" val="223071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68334-E191-7F5C-CA20-0545B14E8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92E71-69B3-D118-142B-DCFFF2389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636285" cy="892065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</a:rPr>
              <a:t>Current R3EC BBS Configuration and Access</a:t>
            </a:r>
            <a:r>
              <a:rPr lang="en-US" sz="3200" b="1" dirty="0">
                <a:solidFill>
                  <a:srgbClr val="FFFF00"/>
                </a:solidFill>
              </a:rPr>
              <a:t>*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8EDAF751-BF76-1A38-2B85-DAB56D0CA4A5}"/>
              </a:ext>
            </a:extLst>
          </p:cNvPr>
          <p:cNvSpPr txBox="1">
            <a:spLocks/>
          </p:cNvSpPr>
          <p:nvPr/>
        </p:nvSpPr>
        <p:spPr>
          <a:xfrm>
            <a:off x="631483" y="776694"/>
            <a:ext cx="10636285" cy="5102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4102E8-A3A4-F71C-1ECF-E5311BEAC5F7}"/>
              </a:ext>
            </a:extLst>
          </p:cNvPr>
          <p:cNvSpPr txBox="1"/>
          <p:nvPr/>
        </p:nvSpPr>
        <p:spPr>
          <a:xfrm>
            <a:off x="9733936" y="6365277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0000"/>
                </a:solidFill>
              </a:rPr>
              <a:t>kn4gdx@gmail.com</a:t>
            </a:r>
          </a:p>
        </p:txBody>
      </p:sp>
      <p:pic>
        <p:nvPicPr>
          <p:cNvPr id="115" name="Picture 114">
            <a:extLst>
              <a:ext uri="{FF2B5EF4-FFF2-40B4-BE49-F238E27FC236}">
                <a16:creationId xmlns:a16="http://schemas.microsoft.com/office/drawing/2014/main" id="{453921AD-079D-AD55-42CB-7609FC4B3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483" y="902680"/>
            <a:ext cx="8769801" cy="5454930"/>
          </a:xfrm>
          <a:prstGeom prst="rect">
            <a:avLst/>
          </a:prstGeom>
        </p:spPr>
      </p:pic>
      <p:sp>
        <p:nvSpPr>
          <p:cNvPr id="113" name="Rectangle 112">
            <a:extLst>
              <a:ext uri="{FF2B5EF4-FFF2-40B4-BE49-F238E27FC236}">
                <a16:creationId xmlns:a16="http://schemas.microsoft.com/office/drawing/2014/main" id="{06920077-7AA1-1293-3155-297C37C0AB47}"/>
              </a:ext>
            </a:extLst>
          </p:cNvPr>
          <p:cNvSpPr/>
          <p:nvPr/>
        </p:nvSpPr>
        <p:spPr>
          <a:xfrm>
            <a:off x="1260494" y="5427804"/>
            <a:ext cx="2320415" cy="477849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FFFF00"/>
                </a:solidFill>
              </a:rPr>
              <a:t>* R3EC Membership – Open to All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200A89-BCAC-45F7-62FA-7BAC1FAF34B6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EF052D-059C-36BA-77A2-BFFBF1D4C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1127" y="2349444"/>
            <a:ext cx="2746352" cy="2159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156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49FBD8-E853-C430-D703-06E7A45F2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5FA35-3B5E-E131-8A93-14D00C543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18516"/>
            <a:ext cx="10138451" cy="892065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</a:t>
            </a:r>
            <a:r>
              <a:rPr lang="en-US" sz="3600" b="1" dirty="0" err="1">
                <a:solidFill>
                  <a:schemeClr val="tx1"/>
                </a:solidFill>
              </a:rPr>
              <a:t>CommStat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br>
              <a:rPr lang="en-US" sz="3600" b="1" dirty="0">
                <a:solidFill>
                  <a:schemeClr val="tx1"/>
                </a:solidFill>
              </a:rPr>
            </a:br>
            <a:r>
              <a:rPr lang="en-US" sz="2700" b="1" dirty="0">
                <a:solidFill>
                  <a:schemeClr val="tx1"/>
                </a:solidFill>
              </a:rPr>
              <a:t>Internet and/or JS8Call Entry – Situational Awareness/Messaging</a:t>
            </a:r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664B49-B627-FBD0-A54D-385A98FE3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783" y="1188837"/>
            <a:ext cx="5503151" cy="485549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C7A8139-6330-0EA7-8B99-C6C8254BBA81}"/>
              </a:ext>
            </a:extLst>
          </p:cNvPr>
          <p:cNvSpPr/>
          <p:nvPr/>
        </p:nvSpPr>
        <p:spPr>
          <a:xfrm>
            <a:off x="7129497" y="1188838"/>
            <a:ext cx="4150069" cy="48554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ct val="70000"/>
            </a:pPr>
            <a:r>
              <a:rPr lang="en-US" sz="2000" b="1" dirty="0" err="1"/>
              <a:t>CommStat</a:t>
            </a:r>
            <a:endParaRPr lang="en-US" sz="2000" b="1" dirty="0"/>
          </a:p>
          <a:p>
            <a:pPr algn="ctr">
              <a:buSzPct val="70000"/>
            </a:pPr>
            <a:endParaRPr lang="en-US" sz="2000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EmComm Groups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General/Specific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Filtered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Internet + JS8Call Entry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00"/>
                </a:solidFill>
              </a:rPr>
              <a:t>Grid-Up/Grid-Down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EmComm-Tailored Stoplights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Area Focus and Time Filtering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Exercise Tracking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Messaging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All</a:t>
            </a:r>
          </a:p>
          <a:p>
            <a:pPr marL="742950" lvl="1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Peer to Peer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Alerts and News Feeds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2000" b="1" dirty="0"/>
              <a:t>Windows/Linux/Mac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C7A82E-6B85-01CA-47C5-AE031F656436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C6BB-73B0-00EE-0F2B-930F8C493159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424394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B9BA3-CEBA-99DF-780C-6281C4E76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F0AA8D6-E500-521F-D457-42402796A0C7}"/>
              </a:ext>
            </a:extLst>
          </p:cNvPr>
          <p:cNvCxnSpPr>
            <a:cxnSpLocks/>
          </p:cNvCxnSpPr>
          <p:nvPr/>
        </p:nvCxnSpPr>
        <p:spPr>
          <a:xfrm>
            <a:off x="898989" y="3642189"/>
            <a:ext cx="689909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0A94D0EC-01AB-6F8B-E23E-F14E7A4A0566}"/>
              </a:ext>
            </a:extLst>
          </p:cNvPr>
          <p:cNvSpPr/>
          <p:nvPr/>
        </p:nvSpPr>
        <p:spPr>
          <a:xfrm>
            <a:off x="3851100" y="2614581"/>
            <a:ext cx="839049" cy="1026323"/>
          </a:xfrm>
          <a:prstGeom prst="triangle">
            <a:avLst>
              <a:gd name="adj" fmla="val 50612"/>
            </a:avLst>
          </a:prstGeom>
          <a:solidFill>
            <a:schemeClr val="bg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C4CD6715-75F7-BD8B-0BED-E406791F0333}"/>
              </a:ext>
            </a:extLst>
          </p:cNvPr>
          <p:cNvSpPr/>
          <p:nvPr/>
        </p:nvSpPr>
        <p:spPr>
          <a:xfrm>
            <a:off x="2763753" y="2193540"/>
            <a:ext cx="839050" cy="1446076"/>
          </a:xfrm>
          <a:prstGeom prst="triangle">
            <a:avLst/>
          </a:prstGeom>
          <a:solidFill>
            <a:srgbClr val="73942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62FEFF18-4FA4-7CFD-1B6D-D6B89EB14839}"/>
              </a:ext>
            </a:extLst>
          </p:cNvPr>
          <p:cNvSpPr/>
          <p:nvPr/>
        </p:nvSpPr>
        <p:spPr>
          <a:xfrm>
            <a:off x="3024306" y="2511050"/>
            <a:ext cx="315074" cy="1121163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A3B94D-F697-76CD-7B1D-2D7B2CD53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18516"/>
            <a:ext cx="10138451" cy="892065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3.570MHz Waveform/Waterfall</a:t>
            </a:r>
            <a:br>
              <a:rPr lang="en-US" sz="3600" b="1" dirty="0">
                <a:solidFill>
                  <a:schemeClr val="tx1"/>
                </a:solidFill>
              </a:rPr>
            </a:br>
            <a:r>
              <a:rPr lang="en-US" sz="3100" b="1" dirty="0">
                <a:solidFill>
                  <a:srgbClr val="FFFF00"/>
                </a:solidFill>
              </a:rPr>
              <a:t>Wednesdays beginning at 1815L  - Training Venue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02D0D5-7E97-9EC3-C3C9-BEF6446C7C3E}"/>
              </a:ext>
            </a:extLst>
          </p:cNvPr>
          <p:cNvSpPr/>
          <p:nvPr/>
        </p:nvSpPr>
        <p:spPr>
          <a:xfrm>
            <a:off x="7976168" y="1721189"/>
            <a:ext cx="3758850" cy="34741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ct val="70000"/>
            </a:pPr>
            <a:r>
              <a:rPr lang="en-US" sz="1600" b="1" dirty="0"/>
              <a:t>R3EC Digital Comms</a:t>
            </a:r>
          </a:p>
          <a:p>
            <a:pPr algn="ctr">
              <a:buSzPct val="70000"/>
            </a:pPr>
            <a:r>
              <a:rPr lang="en-US" sz="1600" b="1" dirty="0"/>
              <a:t>3KHz Bandwidth </a:t>
            </a:r>
            <a:r>
              <a:rPr lang="en-US" sz="1600" b="1"/>
              <a:t>at 3.570MHz</a:t>
            </a:r>
            <a:endParaRPr lang="en-US" sz="1600" b="1" dirty="0"/>
          </a:p>
          <a:p>
            <a:pPr algn="ctr">
              <a:buSzPct val="70000"/>
            </a:pPr>
            <a:endParaRPr lang="en-US" sz="1600" b="1" dirty="0"/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1600" b="1" dirty="0"/>
              <a:t>All Modes may Occupy Simultaneously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1600" b="1" dirty="0"/>
              <a:t>R3EC Net Encourages both Pre-Net and Net Activity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1600" b="1" dirty="0"/>
              <a:t>Pre-Net Spectrum Usable during Net for Experiments and Training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1600" b="1" dirty="0"/>
              <a:t>NetOps Records all Signals Across the Waterfall during Nets</a:t>
            </a:r>
          </a:p>
          <a:p>
            <a:pPr marL="285750" indent="-285750">
              <a:buSzPct val="70000"/>
              <a:buFont typeface="Wingdings" panose="05000000000000000000" pitchFamily="2" charset="2"/>
              <a:buChar char="§"/>
            </a:pPr>
            <a:r>
              <a:rPr lang="en-US" sz="1600" b="1" dirty="0"/>
              <a:t>New Users Always Welcome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FA39ABF-6916-493A-4628-795C3B00CB90}"/>
              </a:ext>
            </a:extLst>
          </p:cNvPr>
          <p:cNvCxnSpPr/>
          <p:nvPr/>
        </p:nvCxnSpPr>
        <p:spPr>
          <a:xfrm>
            <a:off x="1525712" y="3429000"/>
            <a:ext cx="0" cy="38784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3E7A445-1841-E703-08A9-F9F64DB3F731}"/>
              </a:ext>
            </a:extLst>
          </p:cNvPr>
          <p:cNvCxnSpPr/>
          <p:nvPr/>
        </p:nvCxnSpPr>
        <p:spPr>
          <a:xfrm>
            <a:off x="3357936" y="3429000"/>
            <a:ext cx="0" cy="38784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F1F5C1-34B8-8CB4-39E1-74C5F2CCE900}"/>
              </a:ext>
            </a:extLst>
          </p:cNvPr>
          <p:cNvCxnSpPr/>
          <p:nvPr/>
        </p:nvCxnSpPr>
        <p:spPr>
          <a:xfrm>
            <a:off x="5190160" y="3429000"/>
            <a:ext cx="0" cy="38784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60E5E26-8079-E967-A7C0-F80F26F416DE}"/>
              </a:ext>
            </a:extLst>
          </p:cNvPr>
          <p:cNvCxnSpPr/>
          <p:nvPr/>
        </p:nvCxnSpPr>
        <p:spPr>
          <a:xfrm>
            <a:off x="7022384" y="3429000"/>
            <a:ext cx="0" cy="38784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C18C464-98A0-DE9D-F0DF-D6D079AA7CE6}"/>
              </a:ext>
            </a:extLst>
          </p:cNvPr>
          <p:cNvSpPr txBox="1"/>
          <p:nvPr/>
        </p:nvSpPr>
        <p:spPr>
          <a:xfrm>
            <a:off x="1245026" y="3816849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B0F0"/>
                </a:solidFill>
              </a:rPr>
              <a:t>3.570</a:t>
            </a:r>
          </a:p>
          <a:p>
            <a:pPr algn="ctr"/>
            <a:r>
              <a:rPr lang="en-US" sz="1200" b="1" dirty="0">
                <a:solidFill>
                  <a:srgbClr val="00B0F0"/>
                </a:solidFill>
              </a:rPr>
              <a:t>Dial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2490C6-5E70-5A50-06CF-252AF4BD76CC}"/>
              </a:ext>
            </a:extLst>
          </p:cNvPr>
          <p:cNvSpPr txBox="1"/>
          <p:nvPr/>
        </p:nvSpPr>
        <p:spPr>
          <a:xfrm>
            <a:off x="3077249" y="3816848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00B0F0"/>
                </a:solidFill>
              </a:rPr>
              <a:t>3.571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4C06A4-31F3-B6F0-6DBB-55B01A811569}"/>
              </a:ext>
            </a:extLst>
          </p:cNvPr>
          <p:cNvSpPr txBox="1"/>
          <p:nvPr/>
        </p:nvSpPr>
        <p:spPr>
          <a:xfrm>
            <a:off x="4909472" y="3816847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00B0F0"/>
                </a:solidFill>
              </a:rPr>
              <a:t>3.572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6536B0-B681-3BD3-18D8-EF910057C3A0}"/>
              </a:ext>
            </a:extLst>
          </p:cNvPr>
          <p:cNvSpPr txBox="1"/>
          <p:nvPr/>
        </p:nvSpPr>
        <p:spPr>
          <a:xfrm>
            <a:off x="6741695" y="3816846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00B0F0"/>
                </a:solidFill>
              </a:rPr>
              <a:t>3.573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136E4AD-1C52-6F08-5E26-ECA4A6F47990}"/>
              </a:ext>
            </a:extLst>
          </p:cNvPr>
          <p:cNvCxnSpPr/>
          <p:nvPr/>
        </p:nvCxnSpPr>
        <p:spPr>
          <a:xfrm flipV="1">
            <a:off x="3179852" y="2409290"/>
            <a:ext cx="0" cy="123289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1240731-D79F-7CBC-1F69-9E6D73C23C60}"/>
              </a:ext>
            </a:extLst>
          </p:cNvPr>
          <p:cNvCxnSpPr/>
          <p:nvPr/>
        </p:nvCxnSpPr>
        <p:spPr>
          <a:xfrm flipV="1">
            <a:off x="4277472" y="2409289"/>
            <a:ext cx="0" cy="123289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E3A9FE7-A821-C2EE-9764-A5ACA41C9771}"/>
              </a:ext>
            </a:extLst>
          </p:cNvPr>
          <p:cNvCxnSpPr/>
          <p:nvPr/>
        </p:nvCxnSpPr>
        <p:spPr>
          <a:xfrm flipV="1">
            <a:off x="5251809" y="2409290"/>
            <a:ext cx="0" cy="12328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00E3F9C-893F-863C-251F-E06032673B76}"/>
              </a:ext>
            </a:extLst>
          </p:cNvPr>
          <p:cNvCxnSpPr>
            <a:cxnSpLocks/>
          </p:cNvCxnSpPr>
          <p:nvPr/>
        </p:nvCxnSpPr>
        <p:spPr>
          <a:xfrm flipV="1">
            <a:off x="3179852" y="2085654"/>
            <a:ext cx="0" cy="323635"/>
          </a:xfrm>
          <a:prstGeom prst="straightConnector1">
            <a:avLst/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92B090C-4C99-B18B-9144-23DAA48AEEDB}"/>
              </a:ext>
            </a:extLst>
          </p:cNvPr>
          <p:cNvCxnSpPr>
            <a:cxnSpLocks/>
          </p:cNvCxnSpPr>
          <p:nvPr/>
        </p:nvCxnSpPr>
        <p:spPr>
          <a:xfrm>
            <a:off x="2438400" y="3534310"/>
            <a:ext cx="0" cy="220894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DEB7FA8-7CEB-863B-38E3-81F175E8A821}"/>
              </a:ext>
            </a:extLst>
          </p:cNvPr>
          <p:cNvCxnSpPr>
            <a:cxnSpLocks/>
          </p:cNvCxnSpPr>
          <p:nvPr/>
        </p:nvCxnSpPr>
        <p:spPr>
          <a:xfrm>
            <a:off x="4265487" y="3531742"/>
            <a:ext cx="0" cy="220894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EBD4427-BD38-BC82-77D3-A7B76C4ACBBF}"/>
              </a:ext>
            </a:extLst>
          </p:cNvPr>
          <p:cNvCxnSpPr>
            <a:cxnSpLocks/>
          </p:cNvCxnSpPr>
          <p:nvPr/>
        </p:nvCxnSpPr>
        <p:spPr>
          <a:xfrm>
            <a:off x="6092574" y="3529174"/>
            <a:ext cx="0" cy="220894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943CFE10-973A-C9FE-9D61-D521DAF4056D}"/>
              </a:ext>
            </a:extLst>
          </p:cNvPr>
          <p:cNvSpPr txBox="1"/>
          <p:nvPr/>
        </p:nvSpPr>
        <p:spPr>
          <a:xfrm>
            <a:off x="2175564" y="3839929"/>
            <a:ext cx="5325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92D050"/>
                </a:solidFill>
              </a:rPr>
              <a:t>3.5705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7DA7DC7-F437-E376-D69D-39ABD6A5EC49}"/>
              </a:ext>
            </a:extLst>
          </p:cNvPr>
          <p:cNvSpPr txBox="1"/>
          <p:nvPr/>
        </p:nvSpPr>
        <p:spPr>
          <a:xfrm>
            <a:off x="4011213" y="3839929"/>
            <a:ext cx="5325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 b="1">
                <a:solidFill>
                  <a:srgbClr val="92D050"/>
                </a:solidFill>
              </a:defRPr>
            </a:lvl1pPr>
          </a:lstStyle>
          <a:p>
            <a:r>
              <a:rPr lang="en-US" dirty="0"/>
              <a:t>3.5715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306662D-1EC0-980A-DB87-5C2F890F062C}"/>
              </a:ext>
            </a:extLst>
          </p:cNvPr>
          <p:cNvSpPr txBox="1"/>
          <p:nvPr/>
        </p:nvSpPr>
        <p:spPr>
          <a:xfrm>
            <a:off x="5846862" y="3839929"/>
            <a:ext cx="5325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92D050"/>
                </a:solidFill>
              </a:rPr>
              <a:t>3.5725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D100E2A-B478-EEE3-74EA-48E0B5F57EE1}"/>
              </a:ext>
            </a:extLst>
          </p:cNvPr>
          <p:cNvSpPr txBox="1"/>
          <p:nvPr/>
        </p:nvSpPr>
        <p:spPr>
          <a:xfrm>
            <a:off x="2614916" y="1794731"/>
            <a:ext cx="12442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00B0F0"/>
                </a:solidFill>
              </a:rPr>
              <a:t>3.5709 (900Hz)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74A2588E-6BEA-24FE-F198-F4BDF6691C2C}"/>
              </a:ext>
            </a:extLst>
          </p:cNvPr>
          <p:cNvCxnSpPr/>
          <p:nvPr/>
        </p:nvCxnSpPr>
        <p:spPr>
          <a:xfrm flipV="1">
            <a:off x="5378524" y="2409289"/>
            <a:ext cx="0" cy="12328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27876FD-C8B0-66C6-0D05-990D3FF3C2A6}"/>
              </a:ext>
            </a:extLst>
          </p:cNvPr>
          <p:cNvCxnSpPr/>
          <p:nvPr/>
        </p:nvCxnSpPr>
        <p:spPr>
          <a:xfrm flipV="1">
            <a:off x="5505239" y="2409288"/>
            <a:ext cx="0" cy="12328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6CB3505A-0F52-CF5F-4727-7AB39E0DB1B4}"/>
              </a:ext>
            </a:extLst>
          </p:cNvPr>
          <p:cNvCxnSpPr/>
          <p:nvPr/>
        </p:nvCxnSpPr>
        <p:spPr>
          <a:xfrm flipV="1">
            <a:off x="5637091" y="2409287"/>
            <a:ext cx="0" cy="12328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66A9C90-9F61-E57A-5CDD-FADA8AB574C6}"/>
              </a:ext>
            </a:extLst>
          </p:cNvPr>
          <p:cNvSpPr txBox="1"/>
          <p:nvPr/>
        </p:nvSpPr>
        <p:spPr>
          <a:xfrm>
            <a:off x="3665221" y="2041109"/>
            <a:ext cx="13292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00B0F0"/>
                </a:solidFill>
              </a:rPr>
              <a:t>3.5715 (1500Hz)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797D0C7-EB1B-D3F5-8DF9-4E2C5FFB8579}"/>
              </a:ext>
            </a:extLst>
          </p:cNvPr>
          <p:cNvSpPr txBox="1"/>
          <p:nvPr/>
        </p:nvSpPr>
        <p:spPr>
          <a:xfrm>
            <a:off x="4763364" y="1789595"/>
            <a:ext cx="14334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00B0F0"/>
                </a:solidFill>
              </a:rPr>
              <a:t>3.572+ (2000+Hz)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C2C13DF-7F02-366A-EE7E-A7704808CA64}"/>
              </a:ext>
            </a:extLst>
          </p:cNvPr>
          <p:cNvSpPr txBox="1"/>
          <p:nvPr/>
        </p:nvSpPr>
        <p:spPr>
          <a:xfrm>
            <a:off x="5875107" y="2968639"/>
            <a:ext cx="7938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>
                <a:solidFill>
                  <a:srgbClr val="FFFF00"/>
                </a:solidFill>
              </a:rPr>
              <a:t>JS8Call</a:t>
            </a:r>
          </a:p>
          <a:p>
            <a:pPr algn="ctr"/>
            <a:r>
              <a:rPr lang="en-US" sz="1200" b="1" dirty="0">
                <a:solidFill>
                  <a:srgbClr val="FFFF00"/>
                </a:solidFill>
              </a:rPr>
              <a:t>Channels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2E55B98-4F12-C624-F96D-4CCDBEBDE16E}"/>
              </a:ext>
            </a:extLst>
          </p:cNvPr>
          <p:cNvSpPr txBox="1"/>
          <p:nvPr/>
        </p:nvSpPr>
        <p:spPr>
          <a:xfrm>
            <a:off x="1848034" y="2690589"/>
            <a:ext cx="752129" cy="276999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>
                <a:solidFill>
                  <a:srgbClr val="FFFF00"/>
                </a:solidFill>
              </a:rPr>
              <a:t>C-4/250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A1037C0-5E29-B93A-B375-BD359F657DBC}"/>
              </a:ext>
            </a:extLst>
          </p:cNvPr>
          <p:cNvSpPr txBox="1"/>
          <p:nvPr/>
        </p:nvSpPr>
        <p:spPr>
          <a:xfrm>
            <a:off x="1730103" y="3181272"/>
            <a:ext cx="776175" cy="27699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>
                <a:solidFill>
                  <a:srgbClr val="FFFF00"/>
                </a:solidFill>
              </a:rPr>
              <a:t>MFSK32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985CCA4-857B-DF90-704D-A823772DADD3}"/>
              </a:ext>
            </a:extLst>
          </p:cNvPr>
          <p:cNvSpPr txBox="1"/>
          <p:nvPr/>
        </p:nvSpPr>
        <p:spPr>
          <a:xfrm>
            <a:off x="3476093" y="2528543"/>
            <a:ext cx="620684" cy="276999"/>
          </a:xfrm>
          <a:prstGeom prst="rect">
            <a:avLst/>
          </a:prstGeom>
          <a:noFill/>
          <a:ln>
            <a:solidFill>
              <a:schemeClr val="tx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>
                <a:solidFill>
                  <a:srgbClr val="FFFF00"/>
                </a:solidFill>
              </a:rPr>
              <a:t>VarAC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AB2CB0F4-1F2E-D756-3507-5363A36F0140}"/>
              </a:ext>
            </a:extLst>
          </p:cNvPr>
          <p:cNvCxnSpPr>
            <a:stCxn id="49" idx="3"/>
          </p:cNvCxnSpPr>
          <p:nvPr/>
        </p:nvCxnSpPr>
        <p:spPr>
          <a:xfrm>
            <a:off x="2506278" y="3319772"/>
            <a:ext cx="334079" cy="4025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07AA1209-FAB5-8E6D-E9CD-587EA4A48F90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2600163" y="2829089"/>
            <a:ext cx="515530" cy="20414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18924562-B949-936A-C337-96EEAB41CDD5}"/>
              </a:ext>
            </a:extLst>
          </p:cNvPr>
          <p:cNvCxnSpPr>
            <a:cxnSpLocks/>
            <a:stCxn id="50" idx="2"/>
            <a:endCxn id="42" idx="1"/>
          </p:cNvCxnSpPr>
          <p:nvPr/>
        </p:nvCxnSpPr>
        <p:spPr>
          <a:xfrm>
            <a:off x="3786435" y="2805542"/>
            <a:ext cx="276995" cy="32220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1B691750-8070-7A27-0A95-CB3862FBA679}"/>
              </a:ext>
            </a:extLst>
          </p:cNvPr>
          <p:cNvCxnSpPr>
            <a:cxnSpLocks/>
            <a:stCxn id="45" idx="0"/>
          </p:cNvCxnSpPr>
          <p:nvPr/>
        </p:nvCxnSpPr>
        <p:spPr>
          <a:xfrm flipH="1" flipV="1">
            <a:off x="5674759" y="2667042"/>
            <a:ext cx="597252" cy="30159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BF96F2A9-8015-F0BD-A111-81AF8BF7E9EA}"/>
              </a:ext>
            </a:extLst>
          </p:cNvPr>
          <p:cNvCxnSpPr>
            <a:cxnSpLocks/>
            <a:stCxn id="45" idx="0"/>
          </p:cNvCxnSpPr>
          <p:nvPr/>
        </p:nvCxnSpPr>
        <p:spPr>
          <a:xfrm flipH="1" flipV="1">
            <a:off x="5249610" y="2817840"/>
            <a:ext cx="1022401" cy="15079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Left Brace 64">
            <a:extLst>
              <a:ext uri="{FF2B5EF4-FFF2-40B4-BE49-F238E27FC236}">
                <a16:creationId xmlns:a16="http://schemas.microsoft.com/office/drawing/2014/main" id="{4586504D-FF8F-48B6-B4A8-D71CD58F9BBD}"/>
              </a:ext>
            </a:extLst>
          </p:cNvPr>
          <p:cNvSpPr/>
          <p:nvPr/>
        </p:nvSpPr>
        <p:spPr>
          <a:xfrm rot="16200000">
            <a:off x="4466679" y="3346922"/>
            <a:ext cx="672957" cy="2093019"/>
          </a:xfrm>
          <a:prstGeom prst="leftBrace">
            <a:avLst>
              <a:gd name="adj1" fmla="val 8333"/>
              <a:gd name="adj2" fmla="val 49755"/>
            </a:avLst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Left Brace 65">
            <a:extLst>
              <a:ext uri="{FF2B5EF4-FFF2-40B4-BE49-F238E27FC236}">
                <a16:creationId xmlns:a16="http://schemas.microsoft.com/office/drawing/2014/main" id="{DE1E0FFD-22BC-988D-0CAA-E9A25A180FE0}"/>
              </a:ext>
            </a:extLst>
          </p:cNvPr>
          <p:cNvSpPr/>
          <p:nvPr/>
        </p:nvSpPr>
        <p:spPr>
          <a:xfrm rot="16200000">
            <a:off x="2782140" y="3794898"/>
            <a:ext cx="672957" cy="1224681"/>
          </a:xfrm>
          <a:prstGeom prst="leftBrace">
            <a:avLst>
              <a:gd name="adj1" fmla="val 8333"/>
              <a:gd name="adj2" fmla="val 49755"/>
            </a:avLst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7525C84E-5068-DB88-8471-4BEF46B33699}"/>
              </a:ext>
            </a:extLst>
          </p:cNvPr>
          <p:cNvSpPr txBox="1"/>
          <p:nvPr/>
        </p:nvSpPr>
        <p:spPr>
          <a:xfrm>
            <a:off x="4265487" y="4851888"/>
            <a:ext cx="1189748" cy="41549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050" b="1" dirty="0">
                <a:solidFill>
                  <a:srgbClr val="FFFF00"/>
                </a:solidFill>
              </a:rPr>
              <a:t>Pre-Net </a:t>
            </a:r>
            <a:r>
              <a:rPr lang="en-US" sz="1050" b="1" dirty="0" err="1">
                <a:solidFill>
                  <a:srgbClr val="FFFF00"/>
                </a:solidFill>
              </a:rPr>
              <a:t>Ragchew</a:t>
            </a:r>
            <a:endParaRPr lang="en-US" sz="1050" b="1" dirty="0">
              <a:solidFill>
                <a:srgbClr val="FFFF00"/>
              </a:solidFill>
            </a:endParaRPr>
          </a:p>
          <a:p>
            <a:pPr algn="ctr"/>
            <a:r>
              <a:rPr lang="en-US" sz="1050" b="1" dirty="0">
                <a:solidFill>
                  <a:srgbClr val="FFFF00"/>
                </a:solidFill>
              </a:rPr>
              <a:t>1815-1845L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3B62E69-3DE0-5D23-BA0A-2EE4F56D7219}"/>
              </a:ext>
            </a:extLst>
          </p:cNvPr>
          <p:cNvSpPr txBox="1"/>
          <p:nvPr/>
        </p:nvSpPr>
        <p:spPr>
          <a:xfrm>
            <a:off x="2600163" y="4806836"/>
            <a:ext cx="1045478" cy="41549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050" b="1" dirty="0">
                <a:solidFill>
                  <a:srgbClr val="FFFF00"/>
                </a:solidFill>
              </a:rPr>
              <a:t>Early Check-In</a:t>
            </a:r>
          </a:p>
          <a:p>
            <a:pPr algn="ctr"/>
            <a:r>
              <a:rPr lang="en-US" sz="1050" b="1" dirty="0">
                <a:solidFill>
                  <a:srgbClr val="FFFF00"/>
                </a:solidFill>
              </a:rPr>
              <a:t>1845-1900L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AFE22B6-0E81-BDF4-F2E1-D4BFBEFA1478}"/>
              </a:ext>
            </a:extLst>
          </p:cNvPr>
          <p:cNvSpPr txBox="1"/>
          <p:nvPr/>
        </p:nvSpPr>
        <p:spPr>
          <a:xfrm>
            <a:off x="2614916" y="5285453"/>
            <a:ext cx="987771" cy="41549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050" b="1" dirty="0">
                <a:solidFill>
                  <a:srgbClr val="FFFF00"/>
                </a:solidFill>
              </a:rPr>
              <a:t>R3EC Net</a:t>
            </a:r>
          </a:p>
          <a:p>
            <a:pPr algn="ctr"/>
            <a:r>
              <a:rPr lang="en-US" sz="1050" b="1" dirty="0">
                <a:solidFill>
                  <a:srgbClr val="FFFF00"/>
                </a:solidFill>
              </a:rPr>
              <a:t>1900-1930+L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56B742-9854-BAE7-0EAD-C19C98BC25DA}"/>
              </a:ext>
            </a:extLst>
          </p:cNvPr>
          <p:cNvSpPr txBox="1"/>
          <p:nvPr/>
        </p:nvSpPr>
        <p:spPr>
          <a:xfrm>
            <a:off x="199801" y="3288994"/>
            <a:ext cx="11208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B0F0"/>
                </a:solidFill>
              </a:rPr>
              <a:t>MHz/USB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619703-7FE0-4D8C-1E2E-2646ECE340AD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8BEE26-70CF-3490-D913-3D982B3CAEF2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13671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46C0B-F89B-5797-F253-E082B6E17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92A05-5893-7784-2B9D-DC7BB3FC0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18516"/>
            <a:ext cx="10138451" cy="892065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KN4GDX – Shack Configuration – Testing Facilities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41828E-5627-D68E-A6E7-6B1EB4F8F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128" y="856361"/>
            <a:ext cx="10205744" cy="58027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6205CA-7351-5662-52E4-2FF7BB0B88E9}"/>
              </a:ext>
            </a:extLst>
          </p:cNvPr>
          <p:cNvSpPr txBox="1"/>
          <p:nvPr/>
        </p:nvSpPr>
        <p:spPr>
          <a:xfrm>
            <a:off x="8999858" y="536082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0000"/>
                </a:solidFill>
              </a:rPr>
              <a:t>kn4gdx@gmail.com</a:t>
            </a:r>
          </a:p>
        </p:txBody>
      </p:sp>
    </p:spTree>
    <p:extLst>
      <p:ext uri="{BB962C8B-B14F-4D97-AF65-F5344CB8AC3E}">
        <p14:creationId xmlns:p14="http://schemas.microsoft.com/office/powerpoint/2010/main" val="28721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294D022-BD51-024D-2088-CC96AC2876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5912" y="868690"/>
            <a:ext cx="7640175" cy="393338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Thank You from R3EC 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Digital Management Team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sz="2700" b="1" dirty="0">
                <a:solidFill>
                  <a:srgbClr val="FFFF00"/>
                </a:solidFill>
              </a:rPr>
              <a:t>Alyssa: KQ4LWP</a:t>
            </a:r>
            <a:br>
              <a:rPr lang="en-US" sz="2700" b="1" dirty="0">
                <a:solidFill>
                  <a:srgbClr val="FFFF00"/>
                </a:solidFill>
              </a:rPr>
            </a:br>
            <a:r>
              <a:rPr lang="en-US" sz="2700" b="1" dirty="0">
                <a:solidFill>
                  <a:srgbClr val="FFFF00"/>
                </a:solidFill>
              </a:rPr>
              <a:t>Bruce: KN4GDX</a:t>
            </a:r>
            <a:br>
              <a:rPr lang="en-US" sz="2700" b="1" dirty="0">
                <a:solidFill>
                  <a:srgbClr val="FFFF00"/>
                </a:solidFill>
              </a:rPr>
            </a:br>
            <a:r>
              <a:rPr lang="en-US" sz="2700" b="1" dirty="0">
                <a:solidFill>
                  <a:srgbClr val="FFFF00"/>
                </a:solidFill>
              </a:rPr>
              <a:t>Mike: KD7PUF </a:t>
            </a:r>
            <a:br>
              <a:rPr lang="en-US" sz="2700" b="1" dirty="0">
                <a:solidFill>
                  <a:srgbClr val="FFFF00"/>
                </a:solidFill>
              </a:rPr>
            </a:br>
            <a:br>
              <a:rPr lang="en-US" sz="3600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Questions?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468B9D-F3E6-BC6B-5F93-ACF1DE704919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8C713-A88E-3ACD-D5F7-F5FF06328EC6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82493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77D85CF-502C-5F97-C1C3-4D7772D8B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7633" y="1287545"/>
            <a:ext cx="7276733" cy="3381398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Backup</a:t>
            </a:r>
            <a:br>
              <a:rPr lang="en-US" b="1" dirty="0">
                <a:solidFill>
                  <a:srgbClr val="FF0000"/>
                </a:solidFill>
              </a:rPr>
            </a:br>
            <a:br>
              <a:rPr lang="en-US" b="1" dirty="0">
                <a:solidFill>
                  <a:srgbClr val="FF0000"/>
                </a:solidFill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02242C96-6AAD-9724-8F00-F69CECBDFB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4927" y="3789939"/>
            <a:ext cx="5994256" cy="1181683"/>
          </a:xfrm>
        </p:spPr>
        <p:txBody>
          <a:bodyPr/>
          <a:lstStyle/>
          <a:p>
            <a:r>
              <a:rPr lang="en-US" b="1" dirty="0" err="1"/>
              <a:t>Bbs</a:t>
            </a:r>
            <a:r>
              <a:rPr lang="en-US" b="1" dirty="0"/>
              <a:t> setup and testing procedures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C3F212-639F-2B71-69F5-0D9C860FAA02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F4BCAB-EFE4-2C2E-5AFD-B4A5A8873C54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145799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87C47-754B-405C-6595-B6BC83FC9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8D3E2-4D6A-5596-85ED-E9080C97D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Test Thread 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46A42FA-211C-E8D0-C864-7B3AD7726D69}"/>
              </a:ext>
            </a:extLst>
          </p:cNvPr>
          <p:cNvSpPr/>
          <p:nvPr/>
        </p:nvSpPr>
        <p:spPr>
          <a:xfrm>
            <a:off x="692192" y="1097279"/>
            <a:ext cx="10725026" cy="495545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ct val="70000"/>
            </a:pPr>
            <a:r>
              <a:rPr lang="en-US" sz="2400" b="1" dirty="0"/>
              <a:t>Testing:  ShackWin11 - IC7610 HF, IC9700 VHF/UHF</a:t>
            </a:r>
          </a:p>
          <a:p>
            <a:pPr marL="171450" indent="-171450">
              <a:buSzPct val="70000"/>
              <a:buFont typeface="Arial" panose="020B0604020202020204" pitchFamily="34" charset="0"/>
              <a:buChar char="•"/>
            </a:pPr>
            <a:endParaRPr lang="en-US" sz="11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Threads1: Test Signals 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1A: Winlink Packet 1200 - </a:t>
            </a:r>
            <a:r>
              <a:rPr lang="en-US" b="1" dirty="0" err="1"/>
              <a:t>Soundmodem</a:t>
            </a:r>
            <a:r>
              <a:rPr lang="en-US" b="1" dirty="0"/>
              <a:t> - IC9700 (generate test packets for RPI/7100/</a:t>
            </a:r>
            <a:r>
              <a:rPr lang="en-US" b="1" dirty="0" err="1"/>
              <a:t>LinBPQ</a:t>
            </a:r>
            <a:r>
              <a:rPr lang="en-US" b="1" dirty="0"/>
              <a:t>-VHF/UHF Ch1))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1B: Winlink Packet 300 - </a:t>
            </a:r>
            <a:r>
              <a:rPr lang="en-US" b="1" dirty="0" err="1"/>
              <a:t>Soundmodem</a:t>
            </a:r>
            <a:r>
              <a:rPr lang="en-US" b="1" dirty="0"/>
              <a:t> - IC7610 (generate test packets for RPI/7100/</a:t>
            </a:r>
            <a:r>
              <a:rPr lang="en-US" b="1" dirty="0" err="1"/>
              <a:t>LinBPQ</a:t>
            </a:r>
            <a:r>
              <a:rPr lang="en-US" b="1" dirty="0"/>
              <a:t>-HF Ch3)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1C: </a:t>
            </a:r>
            <a:r>
              <a:rPr lang="en-US" b="1" dirty="0" err="1"/>
              <a:t>QTTerm</a:t>
            </a:r>
            <a:r>
              <a:rPr lang="en-US" b="1" dirty="0"/>
              <a:t> Vara - Vara HF - IC7610 (generate test traffic with Vara BBS in LA) (tested with N4VAD-7)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1D: </a:t>
            </a:r>
            <a:r>
              <a:rPr lang="en-US" b="1" dirty="0" err="1"/>
              <a:t>QTTerm</a:t>
            </a:r>
            <a:r>
              <a:rPr lang="en-US" b="1" dirty="0"/>
              <a:t> Vara FM - Vara FM - IC9700 (generate test traffic with BBS local) (needs setup/no use case)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>
              <a:buSzPct val="70000"/>
            </a:pPr>
            <a:r>
              <a:rPr lang="en-US" b="1" dirty="0"/>
              <a:t>		(Set up Vara FM folder - separate from Winlink - for configuration and identify</a:t>
            </a:r>
          </a:p>
          <a:p>
            <a:pPr>
              <a:buSzPct val="70000"/>
            </a:pPr>
            <a:r>
              <a:rPr lang="en-US" b="1" dirty="0"/>
              <a:t>	 	 a Vara FM test station -- no Vara setup on RPi (requires Wine OS))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A4DEAF-E9F9-5F37-53D8-EFF13064A30A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F2FABB-EFB0-3C6F-9E6B-DFF5245477CC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194576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7B4DF-1C5B-DF9F-556D-499316A31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2F4CB-17B8-25CB-A1D8-0BBAD0AAD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Test Thread 2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F481E67-AB51-D887-9C1E-DF9EAAED9080}"/>
              </a:ext>
            </a:extLst>
          </p:cNvPr>
          <p:cNvSpPr/>
          <p:nvPr/>
        </p:nvSpPr>
        <p:spPr>
          <a:xfrm>
            <a:off x="560439" y="985192"/>
            <a:ext cx="10913805" cy="51678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ct val="70000"/>
            </a:pPr>
            <a:r>
              <a:rPr lang="en-US" sz="2000" b="1" dirty="0"/>
              <a:t>BPQ/BBS Operations:  RPi - IC7100 HF Packet - Graywolf Ch3, </a:t>
            </a:r>
          </a:p>
          <a:p>
            <a:pPr algn="ctr">
              <a:buSzPct val="70000"/>
            </a:pPr>
            <a:r>
              <a:rPr lang="en-US" sz="2000" b="1" dirty="0"/>
              <a:t>IC7100 VHF/UHF Packet/APRS - Graywolf Ch1,</a:t>
            </a:r>
          </a:p>
          <a:p>
            <a:pPr algn="ctr">
              <a:buSzPct val="70000"/>
            </a:pPr>
            <a:r>
              <a:rPr lang="en-US" sz="2000" b="1" dirty="0"/>
              <a:t> and Beelink2 – FTDX-1200 HF Vara </a:t>
            </a:r>
            <a:r>
              <a:rPr lang="en-US" sz="2000" b="1" dirty="0" err="1"/>
              <a:t>QTTerm</a:t>
            </a:r>
            <a:endParaRPr lang="en-US" sz="20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sz="1600" b="1" dirty="0"/>
              <a:t>Threads2: BBS Operational Tests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sz="1600" b="1" dirty="0"/>
              <a:t>2A: Validate KN4GDX </a:t>
            </a:r>
            <a:r>
              <a:rPr lang="en-US" sz="1600" b="1" dirty="0" err="1"/>
              <a:t>LinBPQ</a:t>
            </a:r>
            <a:r>
              <a:rPr lang="en-US" sz="1600" b="1" dirty="0"/>
              <a:t> - RPi Packet - IC7100 VHF/UHF (interact with test packets from 1A) (complete VHF)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lvl="1">
              <a:buSzPct val="70000"/>
            </a:pPr>
            <a:r>
              <a:rPr lang="en-US" sz="1600" b="1" dirty="0"/>
              <a:t>	(UHF Ch2 testing is trivial; established VHF/UHF 'side' of </a:t>
            </a:r>
            <a:r>
              <a:rPr lang="en-US" sz="1600" b="1" dirty="0" err="1"/>
              <a:t>LinBPQ</a:t>
            </a:r>
            <a:r>
              <a:rPr lang="en-US" sz="1600" b="1" dirty="0"/>
              <a:t> access and file </a:t>
            </a:r>
            <a:r>
              <a:rPr lang="en-US" sz="1600" b="1" dirty="0" err="1"/>
              <a:t>mgmt</a:t>
            </a:r>
            <a:r>
              <a:rPr lang="en-US" sz="1600" b="1" dirty="0"/>
              <a:t>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sz="1600" b="1" dirty="0"/>
              <a:t>2B: Validate KN4GDX </a:t>
            </a:r>
            <a:r>
              <a:rPr lang="en-US" sz="1600" b="1" dirty="0" err="1"/>
              <a:t>LinBPQ</a:t>
            </a:r>
            <a:r>
              <a:rPr lang="en-US" sz="1600" b="1" dirty="0"/>
              <a:t> - RPi Packet - IC7100 HF (interact with test packets from 1B) (</a:t>
            </a:r>
            <a:r>
              <a:rPr lang="en-US" sz="1600" b="1" strike="sngStrike" dirty="0"/>
              <a:t>To Do</a:t>
            </a:r>
            <a:r>
              <a:rPr lang="en-US" sz="1600" b="1" dirty="0"/>
              <a:t>) (</a:t>
            </a:r>
            <a:r>
              <a:rPr lang="en-US" sz="1600" b="1" dirty="0">
                <a:solidFill>
                  <a:srgbClr val="FFFF00"/>
                </a:solidFill>
              </a:rPr>
              <a:t>Complete</a:t>
            </a:r>
            <a:r>
              <a:rPr lang="en-US" sz="1600" b="1" dirty="0"/>
              <a:t>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sz="1600" b="1" dirty="0"/>
              <a:t>2C: Validate KN4GDX BPQ - Beelink2 - FTDX1200 (</a:t>
            </a:r>
            <a:r>
              <a:rPr lang="en-US" sz="1600" b="1" strike="sngStrike" dirty="0"/>
              <a:t>To Do</a:t>
            </a:r>
            <a:r>
              <a:rPr lang="en-US" sz="1600" b="1" dirty="0"/>
              <a:t>) (</a:t>
            </a:r>
            <a:r>
              <a:rPr lang="en-US" sz="1600" b="1" dirty="0">
                <a:solidFill>
                  <a:srgbClr val="FFFF00"/>
                </a:solidFill>
              </a:rPr>
              <a:t>Complete</a:t>
            </a:r>
            <a:r>
              <a:rPr lang="en-US" sz="1600" b="1" dirty="0"/>
              <a:t>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sz="1600" b="1" dirty="0"/>
              <a:t>		(Get BPQ setup; configuration and validation) (</a:t>
            </a:r>
            <a:r>
              <a:rPr lang="en-US" sz="1600" b="1" dirty="0">
                <a:solidFill>
                  <a:srgbClr val="FFFF00"/>
                </a:solidFill>
              </a:rPr>
              <a:t>Complete</a:t>
            </a:r>
            <a:r>
              <a:rPr lang="en-US" sz="1600" b="1" dirty="0"/>
              <a:t>)</a:t>
            </a:r>
          </a:p>
          <a:p>
            <a:pPr>
              <a:buSzPct val="70000"/>
            </a:pPr>
            <a:endParaRPr lang="en-US" sz="16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sz="1600" b="1" dirty="0"/>
              <a:t>2D: Validate 1C Vara test signals with 2C configurations - QT/Vara Win11 to QT/Vara Bee2 (</a:t>
            </a:r>
            <a:r>
              <a:rPr lang="en-US" sz="1600" b="1" strike="sngStrike" dirty="0"/>
              <a:t>To Do</a:t>
            </a:r>
            <a:r>
              <a:rPr lang="en-US" sz="1600" b="1" dirty="0"/>
              <a:t>) (</a:t>
            </a:r>
            <a:r>
              <a:rPr lang="en-US" sz="1600" b="1" dirty="0">
                <a:solidFill>
                  <a:srgbClr val="FFFF00"/>
                </a:solidFill>
              </a:rPr>
              <a:t>Complete</a:t>
            </a:r>
            <a:r>
              <a:rPr lang="en-US" sz="1600" b="1" dirty="0"/>
              <a:t>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sz="1600" b="1" dirty="0"/>
              <a:t>2E: Validate KN4GDX </a:t>
            </a:r>
            <a:r>
              <a:rPr lang="en-US" sz="1600" b="1" dirty="0" err="1"/>
              <a:t>QTTerm</a:t>
            </a:r>
            <a:r>
              <a:rPr lang="en-US" sz="1600" b="1" dirty="0"/>
              <a:t> - Vara HF – FTDX1200 (generate traffic with N4VAD-7 BBS in LA) (</a:t>
            </a:r>
            <a:r>
              <a:rPr lang="en-US" sz="1600" b="1" strike="sngStrike" dirty="0"/>
              <a:t>To Do</a:t>
            </a:r>
            <a:r>
              <a:rPr lang="en-US" sz="1600" b="1" dirty="0"/>
              <a:t>) (</a:t>
            </a:r>
            <a:r>
              <a:rPr lang="en-US" sz="1600" b="1" dirty="0">
                <a:solidFill>
                  <a:srgbClr val="FFFF00"/>
                </a:solidFill>
              </a:rPr>
              <a:t>Complete</a:t>
            </a:r>
            <a:r>
              <a:rPr lang="en-US" sz="1600" b="1" dirty="0"/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36E568-DFC3-2CB9-AA8F-D1657250D830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CBF41E-1845-FF9B-534C-B62EF740CD36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121156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7080F-1641-8E53-A4B4-8D1447D1A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812A4-648B-F8A3-81B1-11D49D738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83" y="270107"/>
            <a:ext cx="10138451" cy="89206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R3EC Digital Comms – Operations Notes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042C7DB-68B0-99CA-1C3F-2BE00B986FD4}"/>
              </a:ext>
            </a:extLst>
          </p:cNvPr>
          <p:cNvSpPr/>
          <p:nvPr/>
        </p:nvSpPr>
        <p:spPr>
          <a:xfrm>
            <a:off x="778437" y="1103179"/>
            <a:ext cx="10335669" cy="49436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ct val="70000"/>
            </a:pPr>
            <a:r>
              <a:rPr lang="en-US" sz="2400" b="1" dirty="0"/>
              <a:t>Other Notes: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Primary HF BBS communications will be Vara (not Packet) (Packet is a reserve capability)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lvl="1">
              <a:buSzPct val="70000"/>
            </a:pPr>
            <a:r>
              <a:rPr lang="en-US" b="1" dirty="0"/>
              <a:t>	(Target Persistent Presence Frequency monitoring on HF with </a:t>
            </a:r>
            <a:r>
              <a:rPr lang="en-US" b="1" dirty="0" err="1"/>
              <a:t>FLrig</a:t>
            </a:r>
            <a:r>
              <a:rPr lang="en-US" b="1" dirty="0"/>
              <a:t>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Primary HF BBS Ingest and Server will be Vara on Beelink2 - FTDX1200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Primary VHF/UHF BBS Ingest and Server will be Vara on RPi - IC7100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BBS Files will reside separately on RPi (VHF Packet transport) and Bee2 (HF Vara transport)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Consider consolidated File system via local SAN - HITL coordination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Consider dead internet (no </a:t>
            </a:r>
            <a:r>
              <a:rPr lang="en-US" b="1" dirty="0" err="1"/>
              <a:t>starlink</a:t>
            </a:r>
            <a:r>
              <a:rPr lang="en-US" b="1" dirty="0"/>
              <a:t>) local </a:t>
            </a:r>
            <a:r>
              <a:rPr lang="en-US" b="1" dirty="0" err="1"/>
              <a:t>wifi</a:t>
            </a:r>
            <a:r>
              <a:rPr lang="en-US" b="1" dirty="0"/>
              <a:t> viability for HF </a:t>
            </a:r>
            <a:r>
              <a:rPr lang="en-US" b="1" dirty="0" err="1"/>
              <a:t>Emcomm</a:t>
            </a:r>
            <a:r>
              <a:rPr lang="en-US" b="1" dirty="0"/>
              <a:t> and BBS</a:t>
            </a:r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SzPct val="70000"/>
              <a:buFont typeface="Arial" panose="020B0604020202020204" pitchFamily="34" charset="0"/>
              <a:buChar char="•"/>
            </a:pPr>
            <a:r>
              <a:rPr lang="en-US" b="1" dirty="0"/>
              <a:t>(Local backup generator -- no internet; local </a:t>
            </a:r>
            <a:r>
              <a:rPr lang="en-US" b="1" dirty="0" err="1"/>
              <a:t>wifi</a:t>
            </a:r>
            <a:r>
              <a:rPr lang="en-US" b="1" dirty="0"/>
              <a:t> via </a:t>
            </a:r>
            <a:r>
              <a:rPr lang="en-US" b="1" dirty="0" err="1"/>
              <a:t>starlink</a:t>
            </a:r>
            <a:r>
              <a:rPr lang="en-US" b="1" dirty="0"/>
              <a:t> </a:t>
            </a:r>
            <a:r>
              <a:rPr lang="en-US" b="1" dirty="0" err="1"/>
              <a:t>wifi</a:t>
            </a:r>
            <a:r>
              <a:rPr lang="en-US" b="1" dirty="0"/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FAA64A-178F-CC7C-FEF6-43E71E81AE38}"/>
              </a:ext>
            </a:extLst>
          </p:cNvPr>
          <p:cNvSpPr txBox="1"/>
          <p:nvPr/>
        </p:nvSpPr>
        <p:spPr>
          <a:xfrm>
            <a:off x="9716238" y="6357610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kn4gdx@gmail.com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A2BCAC-C1E2-3CEA-3021-73AFF89F9E23}"/>
              </a:ext>
            </a:extLst>
          </p:cNvPr>
          <p:cNvSpPr txBox="1"/>
          <p:nvPr/>
        </p:nvSpPr>
        <p:spPr>
          <a:xfrm>
            <a:off x="5328000" y="635761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FF00"/>
                </a:solidFill>
              </a:rPr>
              <a:t>r3emcomm.org</a:t>
            </a:r>
          </a:p>
        </p:txBody>
      </p:sp>
    </p:spTree>
    <p:extLst>
      <p:ext uri="{BB962C8B-B14F-4D97-AF65-F5344CB8AC3E}">
        <p14:creationId xmlns:p14="http://schemas.microsoft.com/office/powerpoint/2010/main" val="291105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VaultVTI">
  <a:themeElements>
    <a:clrScheme name="archway">
      <a:dk1>
        <a:sysClr val="windowText" lastClr="000000"/>
      </a:dk1>
      <a:lt1>
        <a:sysClr val="window" lastClr="FFFFFF"/>
      </a:lt1>
      <a:dk2>
        <a:srgbClr val="262626"/>
      </a:dk2>
      <a:lt2>
        <a:srgbClr val="CCC9C2"/>
      </a:lt2>
      <a:accent1>
        <a:srgbClr val="A85E3E"/>
      </a:accent1>
      <a:accent2>
        <a:srgbClr val="C3743C"/>
      </a:accent2>
      <a:accent3>
        <a:srgbClr val="CF6749"/>
      </a:accent3>
      <a:accent4>
        <a:srgbClr val="7D8B71"/>
      </a:accent4>
      <a:accent5>
        <a:srgbClr val="A37A59"/>
      </a:accent5>
      <a:accent6>
        <a:srgbClr val="AB8244"/>
      </a:accent6>
      <a:hlink>
        <a:srgbClr val="B94F31"/>
      </a:hlink>
      <a:folHlink>
        <a:srgbClr val="667458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749</TotalTime>
  <Words>1833</Words>
  <Application>Microsoft Office PowerPoint</Application>
  <PresentationFormat>Widescreen</PresentationFormat>
  <Paragraphs>343</Paragraphs>
  <Slides>19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Aptos</vt:lpstr>
      <vt:lpstr>Arial</vt:lpstr>
      <vt:lpstr>Georgia Pro Light</vt:lpstr>
      <vt:lpstr>Wingdings</vt:lpstr>
      <vt:lpstr>VaultVTI</vt:lpstr>
      <vt:lpstr>R3EC* Data Management for Digital Communications (BBS)</vt:lpstr>
      <vt:lpstr>R3EC Digital Comms Mission Needs Statements</vt:lpstr>
      <vt:lpstr>R3EC Digital Comms Potential Approaches</vt:lpstr>
      <vt:lpstr>R3EC Digital Comms – BBS Evolution</vt:lpstr>
      <vt:lpstr>R3EC Digital Comms – Weekly Operations</vt:lpstr>
      <vt:lpstr>R3EC Digital Comms – Potential Exercises</vt:lpstr>
      <vt:lpstr>R3EC Digital Comms – BBS Architecture - Database</vt:lpstr>
      <vt:lpstr>R3EC Digital Comms – BBS Architecture - Communications</vt:lpstr>
      <vt:lpstr>R3EC Digital Comms – BBS Architecture - Communications</vt:lpstr>
      <vt:lpstr>R3EC Digital Comms – BBS Architecture - Communications</vt:lpstr>
      <vt:lpstr>Current R3EC BBS Configuration and Access*</vt:lpstr>
      <vt:lpstr>R3EC Digital Comms – CommStat  Internet and/or JS8Call Entry – Situational Awareness/Messaging</vt:lpstr>
      <vt:lpstr>R3EC Digital Comms – 3.570MHz Waveform/Waterfall Wednesdays beginning at 1815L  - Training Venue</vt:lpstr>
      <vt:lpstr>KN4GDX – Shack Configuration – Testing Facilities</vt:lpstr>
      <vt:lpstr>Thank You from R3EC  Digital Management Team Alyssa: KQ4LWP Bruce: KN4GDX Mike: KD7PUF   Questions?</vt:lpstr>
      <vt:lpstr>Backup  </vt:lpstr>
      <vt:lpstr>R3EC Digital Comms – Test Thread 1</vt:lpstr>
      <vt:lpstr>R3EC Digital Comms – Test Thread 2</vt:lpstr>
      <vt:lpstr>R3EC Digital Comms – Operations Notes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Bruce Crandall</dc:creator>
  <cp:lastModifiedBy>Bruce Crandall</cp:lastModifiedBy>
  <cp:revision>41</cp:revision>
  <cp:lastPrinted>2026-10-20T12:48:46Z</cp:lastPrinted>
  <dcterms:created xsi:type="dcterms:W3CDTF">2026-09-23T13:48:19Z</dcterms:created>
  <dcterms:modified xsi:type="dcterms:W3CDTF">2026-10-20T14:33:59Z</dcterms:modified>
</cp:coreProperties>
</file>